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8"/>
  </p:notesMasterIdLst>
  <p:handoutMasterIdLst>
    <p:handoutMasterId r:id="rId49"/>
  </p:handoutMasterIdLst>
  <p:sldIdLst>
    <p:sldId id="535" r:id="rId2"/>
    <p:sldId id="536" r:id="rId3"/>
    <p:sldId id="331" r:id="rId4"/>
    <p:sldId id="527" r:id="rId5"/>
    <p:sldId id="519" r:id="rId6"/>
    <p:sldId id="520" r:id="rId7"/>
    <p:sldId id="537" r:id="rId8"/>
    <p:sldId id="329" r:id="rId9"/>
    <p:sldId id="521" r:id="rId10"/>
    <p:sldId id="531" r:id="rId11"/>
    <p:sldId id="532" r:id="rId12"/>
    <p:sldId id="538" r:id="rId13"/>
    <p:sldId id="539" r:id="rId14"/>
    <p:sldId id="560" r:id="rId15"/>
    <p:sldId id="528" r:id="rId16"/>
    <p:sldId id="529" r:id="rId17"/>
    <p:sldId id="530" r:id="rId18"/>
    <p:sldId id="540" r:id="rId19"/>
    <p:sldId id="541" r:id="rId20"/>
    <p:sldId id="542" r:id="rId21"/>
    <p:sldId id="543" r:id="rId22"/>
    <p:sldId id="417" r:id="rId23"/>
    <p:sldId id="533" r:id="rId24"/>
    <p:sldId id="534" r:id="rId25"/>
    <p:sldId id="469" r:id="rId26"/>
    <p:sldId id="544" r:id="rId27"/>
    <p:sldId id="545" r:id="rId28"/>
    <p:sldId id="546" r:id="rId29"/>
    <p:sldId id="547" r:id="rId30"/>
    <p:sldId id="548" r:id="rId31"/>
    <p:sldId id="549" r:id="rId32"/>
    <p:sldId id="550" r:id="rId33"/>
    <p:sldId id="551" r:id="rId34"/>
    <p:sldId id="552" r:id="rId35"/>
    <p:sldId id="553" r:id="rId36"/>
    <p:sldId id="554" r:id="rId37"/>
    <p:sldId id="555" r:id="rId38"/>
    <p:sldId id="556" r:id="rId39"/>
    <p:sldId id="557" r:id="rId40"/>
    <p:sldId id="558" r:id="rId41"/>
    <p:sldId id="274" r:id="rId42"/>
    <p:sldId id="526" r:id="rId43"/>
    <p:sldId id="559" r:id="rId44"/>
    <p:sldId id="489" r:id="rId45"/>
    <p:sldId id="351" r:id="rId46"/>
    <p:sldId id="492" r:id="rId47"/>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08" autoAdjust="0"/>
    <p:restoredTop sz="78012" autoAdjust="0"/>
  </p:normalViewPr>
  <p:slideViewPr>
    <p:cSldViewPr>
      <p:cViewPr varScale="1">
        <p:scale>
          <a:sx n="68" d="100"/>
          <a:sy n="68" d="100"/>
        </p:scale>
        <p:origin x="-2074" y="-77"/>
      </p:cViewPr>
      <p:guideLst>
        <p:guide orient="horz" pos="2160"/>
        <p:guide pos="2880"/>
      </p:guideLst>
    </p:cSldViewPr>
  </p:slideViewPr>
  <p:notesTextViewPr>
    <p:cViewPr>
      <p:scale>
        <a:sx n="100" d="100"/>
        <a:sy n="100" d="100"/>
      </p:scale>
      <p:origin x="0" y="0"/>
    </p:cViewPr>
  </p:notesTextViewPr>
  <p:notesViewPr>
    <p:cSldViewPr>
      <p:cViewPr varScale="1">
        <p:scale>
          <a:sx n="64" d="100"/>
          <a:sy n="64" d="100"/>
        </p:scale>
        <p:origin x="-1608" y="-91"/>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AB7E574-4BFE-41C6-8117-A2B78DD4442A}" type="datetimeFigureOut">
              <a:rPr lang="en-US" smtClean="0"/>
              <a:pPr/>
              <a:t>5/6/2013</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F46C3425-7E1A-4060-8ADF-E67FD37F79D5}" type="slidenum">
              <a:rPr lang="en-US" smtClean="0"/>
              <a:pPr/>
              <a:t>‹#›</a:t>
            </a:fld>
            <a:endParaRPr lang="en-US"/>
          </a:p>
        </p:txBody>
      </p:sp>
    </p:spTree>
    <p:extLst>
      <p:ext uri="{BB962C8B-B14F-4D97-AF65-F5344CB8AC3E}">
        <p14:creationId xmlns:p14="http://schemas.microsoft.com/office/powerpoint/2010/main" val="1283725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fontAlgn="auto">
              <a:spcBef>
                <a:spcPts val="0"/>
              </a:spcBef>
              <a:spcAft>
                <a:spcPts val="0"/>
              </a:spcAft>
              <a:defRPr sz="1200" smtClean="0">
                <a:latin typeface="+mn-lt"/>
              </a:defRPr>
            </a:lvl1pPr>
          </a:lstStyle>
          <a:p>
            <a:pPr>
              <a:defRPr/>
            </a:pPr>
            <a:fld id="{58BFA55B-E6B8-4A52-8F7F-9113BA9A45DF}" type="datetimeFigureOut">
              <a:rPr lang="en-US"/>
              <a:pPr>
                <a:defRPr/>
              </a:pPr>
              <a:t>5/6/2013</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pPr lvl="0"/>
            <a:endParaRPr lang="en-US" noProof="0" smtClean="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fontAlgn="auto">
              <a:spcBef>
                <a:spcPts val="0"/>
              </a:spcBef>
              <a:spcAft>
                <a:spcPts val="0"/>
              </a:spcAft>
              <a:defRPr sz="1200" smtClean="0">
                <a:latin typeface="+mn-lt"/>
              </a:defRPr>
            </a:lvl1pPr>
          </a:lstStyle>
          <a:p>
            <a:pPr>
              <a:defRPr/>
            </a:pPr>
            <a:fld id="{2A95D1F0-FEE0-4171-BBF6-AAD8D6D6DD91}" type="slidenum">
              <a:rPr lang="en-US"/>
              <a:pPr>
                <a:defRPr/>
              </a:pPr>
              <a:t>‹#›</a:t>
            </a:fld>
            <a:endParaRPr lang="en-US"/>
          </a:p>
        </p:txBody>
      </p:sp>
    </p:spTree>
    <p:extLst>
      <p:ext uri="{BB962C8B-B14F-4D97-AF65-F5344CB8AC3E}">
        <p14:creationId xmlns:p14="http://schemas.microsoft.com/office/powerpoint/2010/main" val="24340023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 typeface="Arial" pitchFamily="34" charset="0"/>
              <a:buChar char="•"/>
            </a:pPr>
            <a:endParaRPr lang="en-US" dirty="0"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1</a:t>
            </a:fld>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smtClean="0"/>
              <a:t>Brooke</a:t>
            </a:r>
            <a:endParaRPr lang="en-US" sz="160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12</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13</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14</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 – Jan </a:t>
            </a:r>
            <a:r>
              <a:rPr lang="en-GB" smtClean="0"/>
              <a:t>2013 version</a:t>
            </a:r>
            <a:endParaRPr lang="en-GB"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15</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Brooke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16</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Brooke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17</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Brooke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James &amp; Brooke</a:t>
            </a:r>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2</a:t>
            </a:fld>
            <a:endParaRPr 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James</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600" dirty="0" smtClean="0"/>
              <a:t>James &amp; 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Brooke</a:t>
            </a:r>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090">
              <a:defRPr/>
            </a:pPr>
            <a:r>
              <a:rPr lang="en-US" sz="1200" dirty="0" smtClean="0"/>
              <a:t>Brooke</a:t>
            </a:r>
            <a:endParaRPr lang="en-US" sz="12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98287" y="697865"/>
            <a:ext cx="2226526" cy="1670741"/>
          </a:xfrm>
        </p:spPr>
      </p:sp>
      <p:sp>
        <p:nvSpPr>
          <p:cNvPr id="3" name="Notes Placeholder 2"/>
          <p:cNvSpPr>
            <a:spLocks noGrp="1"/>
          </p:cNvSpPr>
          <p:nvPr>
            <p:ph type="body" idx="1"/>
          </p:nvPr>
        </p:nvSpPr>
        <p:spPr>
          <a:xfrm>
            <a:off x="311151" y="2520951"/>
            <a:ext cx="6400800" cy="6089968"/>
          </a:xfrm>
        </p:spPr>
        <p:txBody>
          <a:bodyPr>
            <a:normAutofit/>
          </a:bodyPr>
          <a:lstStyle/>
          <a:p>
            <a:r>
              <a:rPr lang="en-US" sz="1600" dirty="0"/>
              <a:t>Brooke</a:t>
            </a:r>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smtClean="0"/>
              <a:t>Brooke</a:t>
            </a:r>
            <a:endParaRPr lang="en-US" sz="160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D455722-A9B4-4540-80DC-D13700BA2660}" type="datetimeFigureOut">
              <a:rPr lang="en-US"/>
              <a:pPr>
                <a:defRPr/>
              </a:pPr>
              <a:t>5/6/2013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7D3F07CB-545B-4FAC-B891-1A08A2F46C3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3816B7-0D84-4394-A043-0DCB5CE3AA5C}" type="datetimeFigureOut">
              <a:rPr lang="en-US"/>
              <a:pPr>
                <a:defRPr/>
              </a:pPr>
              <a:t>5/6/2013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CD807065-8CE4-4038-BC35-61F26DB01A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012BF-B209-4445-A89E-7FB2872DF2C2}" type="datetimeFigureOut">
              <a:rPr lang="en-US"/>
              <a:pPr>
                <a:defRPr/>
              </a:pPr>
              <a:t>5/6/2013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06CBF901-778F-42D2-96F1-EE232143EF7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EA37E-02F4-436F-B890-43226EA9BC48}" type="datetimeFigureOut">
              <a:rPr lang="en-US"/>
              <a:pPr>
                <a:defRPr/>
              </a:pPr>
              <a:t>5/6/2013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6D1DF973-4913-44A9-9C34-A61CF21E5BF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B13896-3AA0-4CBF-85BE-631E084B481C}" type="datetimeFigureOut">
              <a:rPr lang="en-US"/>
              <a:pPr>
                <a:defRPr/>
              </a:pPr>
              <a:t>5/6/2013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BFD4266F-16A2-4AC8-BB72-898D524891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C89684E-17FA-4239-9274-27CFEAB3FE03}" type="datetimeFigureOut">
              <a:rPr lang="en-US"/>
              <a:pPr>
                <a:defRPr/>
              </a:pPr>
              <a:t>5/6/2013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C3D409FD-1D34-4EA1-B4AC-9E903D4A81B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C10DB1-01DA-48AB-9F99-ED40CAF55822}" type="datetimeFigureOut">
              <a:rPr lang="en-US"/>
              <a:pPr>
                <a:defRPr/>
              </a:pPr>
              <a:t>5/6/2013</a:t>
            </a:fld>
            <a:endParaRPr lang="en-US"/>
          </a:p>
        </p:txBody>
      </p:sp>
      <p:sp>
        <p:nvSpPr>
          <p:cNvPr id="8" name="Slide Number Placeholder 5"/>
          <p:cNvSpPr>
            <a:spLocks noGrp="1"/>
          </p:cNvSpPr>
          <p:nvPr>
            <p:ph type="sldNum" sz="quarter" idx="11"/>
          </p:nvPr>
        </p:nvSpPr>
        <p:spPr/>
        <p:txBody>
          <a:bodyPr/>
          <a:lstStyle>
            <a:lvl1pPr>
              <a:defRPr/>
            </a:lvl1pPr>
          </a:lstStyle>
          <a:p>
            <a:pPr>
              <a:defRPr/>
            </a:pPr>
            <a:fld id="{541A8B44-C7F6-48F5-9D01-AE3DE2A37F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B18A3CD-D1C9-4338-ABAD-0400F9611BF0}" type="datetimeFigureOut">
              <a:rPr lang="en-US"/>
              <a:pPr>
                <a:defRPr/>
              </a:pPr>
              <a:t>5/6/2013</a:t>
            </a:fld>
            <a:endParaRPr lang="en-US"/>
          </a:p>
        </p:txBody>
      </p:sp>
      <p:sp>
        <p:nvSpPr>
          <p:cNvPr id="4" name="Slide Number Placeholder 5"/>
          <p:cNvSpPr>
            <a:spLocks noGrp="1"/>
          </p:cNvSpPr>
          <p:nvPr>
            <p:ph type="sldNum" sz="quarter" idx="11"/>
          </p:nvPr>
        </p:nvSpPr>
        <p:spPr/>
        <p:txBody>
          <a:bodyPr/>
          <a:lstStyle>
            <a:lvl1pPr>
              <a:defRPr/>
            </a:lvl1pPr>
          </a:lstStyle>
          <a:p>
            <a:pPr>
              <a:defRPr/>
            </a:pPr>
            <a:fld id="{F3BA01B3-E892-48D1-AF7E-F96D70C8AE0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9BEC5DE-46E0-4CDD-A166-C18890698598}" type="datetimeFigureOut">
              <a:rPr lang="en-US"/>
              <a:pPr>
                <a:defRPr/>
              </a:pPr>
              <a:t>5/6/2013</a:t>
            </a:fld>
            <a:endParaRPr lang="en-US"/>
          </a:p>
        </p:txBody>
      </p:sp>
      <p:sp>
        <p:nvSpPr>
          <p:cNvPr id="3" name="Slide Number Placeholder 5"/>
          <p:cNvSpPr>
            <a:spLocks noGrp="1"/>
          </p:cNvSpPr>
          <p:nvPr>
            <p:ph type="sldNum" sz="quarter" idx="11"/>
          </p:nvPr>
        </p:nvSpPr>
        <p:spPr/>
        <p:txBody>
          <a:bodyPr/>
          <a:lstStyle>
            <a:lvl1pPr>
              <a:defRPr/>
            </a:lvl1pPr>
          </a:lstStyle>
          <a:p>
            <a:pPr>
              <a:defRPr/>
            </a:pPr>
            <a:fld id="{5BB03018-FBDC-4249-B70B-B943AF8D955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EC98BA-D25F-4645-A181-4814D9AEB050}" type="datetimeFigureOut">
              <a:rPr lang="en-US"/>
              <a:pPr>
                <a:defRPr/>
              </a:pPr>
              <a:t>5/6/2013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3F866AFF-E9D9-443A-923A-85F26677260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3C8E991-BE1E-4D08-BF69-14E62227E662}" type="datetimeFigureOut">
              <a:rPr lang="en-US"/>
              <a:pPr>
                <a:defRPr/>
              </a:pPr>
              <a:t>5/6/2013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D2010406-228F-4845-A5BA-BC6CB642788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C9C4ACAD-39EC-4D44-8A87-53D2DB3E8137}" type="datetimeFigureOut">
              <a:rPr lang="en-US"/>
              <a:pPr>
                <a:defRPr/>
              </a:pPr>
              <a:t>5/6/2013</a:t>
            </a:fld>
            <a:endParaRPr lang="en-US"/>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177AB964-1A21-4543-97AC-CDD79CDC97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hyperlink" Target="http://www.achievethecore.org/leadership-tools-common-core/parent-resources/" TargetMode="Externa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hyperlink" Target="http://www.achievethecore.org/leadership-tools-common-core/parent-resources/" TargetMode="Externa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6.jpg"/><Relationship Id="rId5" Type="http://schemas.openxmlformats.org/officeDocument/2006/relationships/image" Target="../media/image15.jpg"/><Relationship Id="rId4" Type="http://schemas.openxmlformats.org/officeDocument/2006/relationships/image" Target="../media/image14.jp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hyperlink" Target="mailto:Academies2013@gctm.org" TargetMode="External"/><Relationship Id="rId4" Type="http://schemas.openxmlformats.org/officeDocument/2006/relationships/hyperlink" Target="http://www.gctm.org/"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jpratt@doe.k12.ga.u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mailto:bkline@doe.k12.ga.u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hyperlink" Target="http://elschools.org/student-work/butterfly-drafts"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31.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290.png"/><Relationship Id="rId7" Type="http://schemas.openxmlformats.org/officeDocument/2006/relationships/image" Target="../media/image31.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32.png"/><Relationship Id="rId4" Type="http://schemas.openxmlformats.org/officeDocument/2006/relationships/image" Target="../media/image2.jpeg"/></Relationships>
</file>

<file path=ppt/slides/_rels/slide31.xml.rels><?xml version="1.0" encoding="UTF-8" standalone="yes"?>
<Relationships xmlns="http://schemas.openxmlformats.org/package/2006/relationships"><Relationship Id="rId8" Type="http://schemas.openxmlformats.org/officeDocument/2006/relationships/image" Target="../media/image300.png"/><Relationship Id="rId3" Type="http://schemas.openxmlformats.org/officeDocument/2006/relationships/image" Target="../media/image290.png"/><Relationship Id="rId7"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32.png"/><Relationship Id="rId4" Type="http://schemas.openxmlformats.org/officeDocument/2006/relationships/image" Target="../media/image2.jpeg"/></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4.xml"/><Relationship Id="rId1" Type="http://schemas.openxmlformats.org/officeDocument/2006/relationships/slideLayout" Target="../slideLayouts/slideLayout1.xml"/><Relationship Id="rId5" Type="http://schemas.openxmlformats.org/officeDocument/2006/relationships/image" Target="../media/image34.png"/><Relationship Id="rId4" Type="http://schemas.openxmlformats.org/officeDocument/2006/relationships/image" Target="../media/image2.jpeg"/></Relationships>
</file>

<file path=ppt/slides/_rels/slide35.xml.rels><?xml version="1.0" encoding="UTF-8" standalone="yes"?>
<Relationships xmlns="http://schemas.openxmlformats.org/package/2006/relationships"><Relationship Id="rId3" Type="http://schemas.openxmlformats.org/officeDocument/2006/relationships/image" Target="../media/image330.pn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6.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7.xml.rels><?xml version="1.0" encoding="UTF-8" standalone="yes"?>
<Relationships xmlns="http://schemas.openxmlformats.org/package/2006/relationships"><Relationship Id="rId3" Type="http://schemas.openxmlformats.org/officeDocument/2006/relationships/image" Target="../media/image350.png"/><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8.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ccgpsmathematics9-10.wikispaces.com/" TargetMode="Externa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2.xml"/><Relationship Id="rId1" Type="http://schemas.openxmlformats.org/officeDocument/2006/relationships/slideLayout" Target="../slideLayouts/slideLayout1.xml"/><Relationship Id="rId5" Type="http://schemas.openxmlformats.org/officeDocument/2006/relationships/image" Target="../media/image36.png"/><Relationship Id="rId4" Type="http://schemas.openxmlformats.org/officeDocument/2006/relationships/hyperlink" Target="http://www.learnzillion.com/"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3.xml"/><Relationship Id="rId1" Type="http://schemas.openxmlformats.org/officeDocument/2006/relationships/slideLayout" Target="../slideLayouts/slideLayout1.xml"/><Relationship Id="rId5" Type="http://schemas.openxmlformats.org/officeDocument/2006/relationships/hyperlink" Target="http://www.illustrativemathematics.org/" TargetMode="External"/><Relationship Id="rId4" Type="http://schemas.openxmlformats.org/officeDocument/2006/relationships/image" Target="../media/image2.jpeg"/></Relationships>
</file>

<file path=ppt/slides/_rels/slide44.xml.rels><?xml version="1.0" encoding="UTF-8" standalone="yes"?>
<Relationships xmlns="http://schemas.openxmlformats.org/package/2006/relationships"><Relationship Id="rId8" Type="http://schemas.openxmlformats.org/officeDocument/2006/relationships/hyperlink" Target="http://commoncoretools.me/" TargetMode="External"/><Relationship Id="rId13" Type="http://schemas.openxmlformats.org/officeDocument/2006/relationships/hyperlink" Target="http://www.parcconline.org/" TargetMode="External"/><Relationship Id="rId3" Type="http://schemas.openxmlformats.org/officeDocument/2006/relationships/hyperlink" Target="http://bit.ly/RwWTdc" TargetMode="External"/><Relationship Id="rId7" Type="http://schemas.openxmlformats.org/officeDocument/2006/relationships/hyperlink" Target="http://www.corestandards.org/" TargetMode="External"/><Relationship Id="rId12" Type="http://schemas.openxmlformats.org/officeDocument/2006/relationships/hyperlink" Target="http://www.ccsstoolbox.org/" TargetMode="External"/><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hyperlink" Target="http://www.ccsstoolbox.com/" TargetMode="External"/><Relationship Id="rId11" Type="http://schemas.openxmlformats.org/officeDocument/2006/relationships/hyperlink" Target="http://illustrativemathematics.org/" TargetMode="External"/><Relationship Id="rId5" Type="http://schemas.openxmlformats.org/officeDocument/2006/relationships/hyperlink" Target="http://www.illustrativemathematics.org/" TargetMode="External"/><Relationship Id="rId15" Type="http://schemas.openxmlformats.org/officeDocument/2006/relationships/image" Target="../media/image2.jpeg"/><Relationship Id="rId10" Type="http://schemas.openxmlformats.org/officeDocument/2006/relationships/hyperlink" Target="http://www.map.mathshell.org.uk/materials/index.php" TargetMode="External"/><Relationship Id="rId4" Type="http://schemas.openxmlformats.org/officeDocument/2006/relationships/hyperlink" Target="http://bit.ly/yyhvtc" TargetMode="External"/><Relationship Id="rId9" Type="http://schemas.openxmlformats.org/officeDocument/2006/relationships/hyperlink" Target="http://bit.ly/URwOFT" TargetMode="External"/><Relationship Id="rId14" Type="http://schemas.openxmlformats.org/officeDocument/2006/relationships/hyperlink" Target="http://bit.ly/OoyaK5" TargetMode="External"/></Relationships>
</file>

<file path=ppt/slides/_rels/slide45.xml.rels><?xml version="1.0" encoding="UTF-8" standalone="yes"?>
<Relationships xmlns="http://schemas.openxmlformats.org/package/2006/relationships"><Relationship Id="rId8" Type="http://schemas.openxmlformats.org/officeDocument/2006/relationships/hyperlink" Target="http://elschools.org/student-work" TargetMode="External"/><Relationship Id="rId3" Type="http://schemas.openxmlformats.org/officeDocument/2006/relationships/hyperlink" Target="http://www.insidemathematics.org/" TargetMode="External"/><Relationship Id="rId7" Type="http://schemas.openxmlformats.org/officeDocument/2006/relationships/hyperlink" Target="http://bit.ly/cGZlce" TargetMode="External"/><Relationship Id="rId12" Type="http://schemas.openxmlformats.org/officeDocument/2006/relationships/image" Target="../media/image2.jpeg"/><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hyperlink" Target="http://www.teachingchannel.org/" TargetMode="External"/><Relationship Id="rId11" Type="http://schemas.openxmlformats.org/officeDocument/2006/relationships/hyperlink" Target="http://blog.recursiveprocess.com/tag/wcydwt/" TargetMode="External"/><Relationship Id="rId5" Type="http://schemas.openxmlformats.org/officeDocument/2006/relationships/hyperlink" Target="http://www.edutopia.org/" TargetMode="External"/><Relationship Id="rId10" Type="http://schemas.openxmlformats.org/officeDocument/2006/relationships/hyperlink" Target="http://mrpiccmath.weebly.com/3-acts.html" TargetMode="External"/><Relationship Id="rId4" Type="http://schemas.openxmlformats.org/officeDocument/2006/relationships/hyperlink" Target="http://www.learner.org/index.html" TargetMode="External"/><Relationship Id="rId9" Type="http://schemas.openxmlformats.org/officeDocument/2006/relationships/hyperlink" Target="http://blog.mrmeyer.com/" TargetMode="External"/></Relationships>
</file>

<file path=ppt/slides/_rels/slide46.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7" Type="http://schemas.openxmlformats.org/officeDocument/2006/relationships/image" Target="../media/image2.jpeg"/><Relationship Id="rId2" Type="http://schemas.openxmlformats.org/officeDocument/2006/relationships/notesSlide" Target="../notesSlides/notesSlide46.xml"/><Relationship Id="rId1" Type="http://schemas.openxmlformats.org/officeDocument/2006/relationships/slideLayout" Target="../slideLayouts/slideLayout4.xml"/><Relationship Id="rId6" Type="http://schemas.openxmlformats.org/officeDocument/2006/relationships/hyperlink" Target="mailto:jpratt@doe.k12.ga.us" TargetMode="External"/><Relationship Id="rId5" Type="http://schemas.openxmlformats.org/officeDocument/2006/relationships/hyperlink" Target="mailto:bkline@doe.k12.ga.us" TargetMode="External"/><Relationship Id="rId4" Type="http://schemas.openxmlformats.org/officeDocument/2006/relationships/hyperlink" Target="https://www.georgiastandards.org/Common-Core/Pages/Math.aspx"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7"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hyperlink" Target="mailto:bkline@doe.k12.ga.us" TargetMode="External"/><Relationship Id="rId4" Type="http://schemas.openxmlformats.org/officeDocument/2006/relationships/hyperlink" Target="mailto:jpratt@doe.k12.ga.u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hyperlink" Target="http://www.cgcs.org/Page/244" TargetMode="Externa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052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Accelerated Analytic Geometry B/Advanced Algebra</a:t>
            </a:r>
            <a:br>
              <a:rPr lang="en-US" sz="3200" dirty="0" smtClean="0"/>
            </a:br>
            <a:r>
              <a:rPr lang="en-US" sz="3200" dirty="0" smtClean="0"/>
              <a:t>Unit 1: Extending the Number System</a:t>
            </a:r>
            <a:r>
              <a:rPr lang="en-US" sz="4000" dirty="0" smtClean="0"/>
              <a:t/>
            </a:r>
            <a:br>
              <a:rPr lang="en-US" sz="4000" dirty="0" smtClean="0"/>
            </a:br>
            <a:r>
              <a:rPr lang="en-US" sz="2400" dirty="0" smtClean="0"/>
              <a:t>May 8, 2013</a:t>
            </a:r>
          </a:p>
        </p:txBody>
      </p:sp>
      <p:sp>
        <p:nvSpPr>
          <p:cNvPr id="3" name="Subtitle 2"/>
          <p:cNvSpPr>
            <a:spLocks noGrp="1"/>
          </p:cNvSpPr>
          <p:nvPr>
            <p:ph type="subTitle" idx="1"/>
          </p:nvPr>
        </p:nvSpPr>
        <p:spPr>
          <a:xfrm>
            <a:off x="457200" y="3733800"/>
            <a:ext cx="8305800" cy="2590800"/>
          </a:xfrm>
        </p:spPr>
        <p:txBody>
          <a:bodyPr rtlCol="0">
            <a:noAutofit/>
          </a:bodyPr>
          <a:lstStyle/>
          <a:p>
            <a:pPr fontAlgn="auto">
              <a:spcAft>
                <a:spcPts val="0"/>
              </a:spcAft>
              <a:defRPr/>
            </a:pPr>
            <a:r>
              <a:rPr lang="en-US" sz="2800" b="1" dirty="0" smtClean="0">
                <a:solidFill>
                  <a:schemeClr val="tx1"/>
                </a:solidFill>
                <a:cs typeface="Times New Roman" pitchFamily="18" charset="0"/>
              </a:rPr>
              <a:t>Session will be begin at 8:00 am</a:t>
            </a:r>
          </a:p>
          <a:p>
            <a:pPr fontAlgn="auto">
              <a:spcAft>
                <a:spcPts val="0"/>
              </a:spcAft>
              <a:defRPr/>
            </a:pPr>
            <a:r>
              <a:rPr lang="en-US" sz="2000" b="1" dirty="0" smtClean="0">
                <a:solidFill>
                  <a:schemeClr val="tx1"/>
                </a:solidFill>
                <a:cs typeface="Times New Roman" pitchFamily="18" charset="0"/>
              </a:rPr>
              <a:t>While you are waiting, please do the following:</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Configure your microphone and speakers by going to:</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Tools – Audio – Audio setup wizard</a:t>
            </a:r>
          </a:p>
          <a:p>
            <a:pPr fontAlgn="auto">
              <a:spcAft>
                <a:spcPts val="0"/>
              </a:spcAft>
              <a:defRPr/>
            </a:pPr>
            <a:r>
              <a:rPr lang="en-US" sz="2000" b="1" dirty="0" smtClean="0">
                <a:solidFill>
                  <a:schemeClr val="tx1"/>
                </a:solidFill>
              </a:rPr>
              <a:t>Document downloads:</a:t>
            </a:r>
            <a:br>
              <a:rPr lang="en-US" sz="2000" b="1" dirty="0" smtClean="0">
                <a:solidFill>
                  <a:schemeClr val="tx1"/>
                </a:solidFill>
              </a:rPr>
            </a:br>
            <a:r>
              <a:rPr lang="en-US" sz="2000" b="1" dirty="0" smtClean="0">
                <a:solidFill>
                  <a:schemeClr val="tx1"/>
                </a:solidFill>
              </a:rPr>
              <a:t>When you are prompted to download a document, please choose or create the folder to which the document should be saved, so that you may retrieve it later</a:t>
            </a:r>
            <a:r>
              <a:rPr lang="en-US" sz="2000" dirty="0" smtClean="0">
                <a:solidFill>
                  <a:schemeClr val="tx1"/>
                </a:solidFill>
              </a:rPr>
              <a:t>.</a:t>
            </a:r>
            <a:r>
              <a:rPr lang="en-US" sz="2000" dirty="0" smtClean="0">
                <a:solidFill>
                  <a:schemeClr val="tx1"/>
                </a:solidFill>
                <a:latin typeface="Times New Roman" pitchFamily="18" charset="0"/>
                <a:cs typeface="Times New Roman" pitchFamily="18" charset="0"/>
              </a:rPr>
              <a:t/>
            </a:r>
            <a:br>
              <a:rPr lang="en-US" sz="2000" dirty="0" smtClean="0">
                <a:solidFill>
                  <a:schemeClr val="tx1"/>
                </a:solidFill>
                <a:latin typeface="Times New Roman" pitchFamily="18" charset="0"/>
                <a:cs typeface="Times New Roman" pitchFamily="18" charset="0"/>
              </a:rPr>
            </a:br>
            <a:endParaRPr lang="en-US" sz="20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1489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0612" y="841374"/>
            <a:ext cx="3951256" cy="5286892"/>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1295400" y="228601"/>
            <a:ext cx="67818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Parent  Communication</a:t>
            </a:r>
            <a:endParaRPr lang="en-US" dirty="0">
              <a:latin typeface="Arial Narrow" pitchFamily="34" charset="0"/>
            </a:endParaRPr>
          </a:p>
        </p:txBody>
      </p:sp>
      <p:sp>
        <p:nvSpPr>
          <p:cNvPr id="3" name="Subtitle 2"/>
          <p:cNvSpPr>
            <a:spLocks noGrp="1"/>
          </p:cNvSpPr>
          <p:nvPr>
            <p:ph type="subTitle" idx="1"/>
          </p:nvPr>
        </p:nvSpPr>
        <p:spPr>
          <a:xfrm>
            <a:off x="152400" y="1066800"/>
            <a:ext cx="4748212" cy="5257800"/>
          </a:xfrm>
        </p:spPr>
        <p:txBody>
          <a:bodyPr/>
          <a:lstStyle/>
          <a:p>
            <a:pPr algn="l">
              <a:buFont typeface="Arial" pitchFamily="34" charset="0"/>
              <a:buChar char="•"/>
            </a:pPr>
            <a:r>
              <a:rPr lang="en-US" sz="2800" dirty="0" smtClean="0">
                <a:solidFill>
                  <a:schemeClr val="tx1"/>
                </a:solidFill>
                <a:latin typeface="Arial Narrow" pitchFamily="34" charset="0"/>
              </a:rPr>
              <a:t>An overview of what children will be learning in high school mathematics </a:t>
            </a:r>
          </a:p>
          <a:p>
            <a:pPr algn="l">
              <a:buFont typeface="Arial" pitchFamily="34" charset="0"/>
              <a:buChar char="•"/>
            </a:pPr>
            <a:r>
              <a:rPr lang="en-US" sz="2800" dirty="0" smtClean="0">
                <a:solidFill>
                  <a:schemeClr val="tx1"/>
                </a:solidFill>
                <a:latin typeface="Arial Narrow" pitchFamily="34" charset="0"/>
              </a:rPr>
              <a:t>Topics of discussion for parent-teacher communication regarding student academic progress</a:t>
            </a:r>
          </a:p>
          <a:p>
            <a:pPr algn="l">
              <a:buFont typeface="Arial" pitchFamily="34" charset="0"/>
              <a:buChar char="•"/>
            </a:pPr>
            <a:r>
              <a:rPr lang="en-US" sz="2800" dirty="0" smtClean="0">
                <a:solidFill>
                  <a:schemeClr val="tx1"/>
                </a:solidFill>
                <a:latin typeface="Arial Narrow" pitchFamily="34" charset="0"/>
              </a:rPr>
              <a:t>Tips for parents that will help their children plan for college and career</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219200" y="5638800"/>
            <a:ext cx="7086600" cy="646331"/>
          </a:xfrm>
          <a:prstGeom prst="rect">
            <a:avLst/>
          </a:prstGeom>
          <a:noFill/>
        </p:spPr>
        <p:txBody>
          <a:bodyPr wrap="square" rtlCol="0">
            <a:spAutoFit/>
          </a:bodyPr>
          <a:lstStyle/>
          <a:p>
            <a:r>
              <a:rPr lang="en-US" dirty="0">
                <a:hlinkClick r:id="rId5"/>
              </a:rPr>
              <a:t>http://www.achievethecore.org/leadership-tools-common-core/parent-resources</a:t>
            </a:r>
            <a:r>
              <a:rPr lang="en-US" dirty="0" smtClean="0">
                <a:hlinkClick r:id="rId5"/>
              </a:rPr>
              <a:t>/</a:t>
            </a:r>
            <a:r>
              <a:rPr lang="en-US" dirty="0" smtClean="0"/>
              <a:t> </a:t>
            </a:r>
            <a:endParaRPr lang="en-US" dirty="0"/>
          </a:p>
        </p:txBody>
      </p:sp>
    </p:spTree>
    <p:extLst>
      <p:ext uri="{BB962C8B-B14F-4D97-AF65-F5344CB8AC3E}">
        <p14:creationId xmlns:p14="http://schemas.microsoft.com/office/powerpoint/2010/main" val="22774859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9945" y="914400"/>
            <a:ext cx="3803055" cy="510540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1295400" y="228601"/>
            <a:ext cx="67818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Parent  Communication</a:t>
            </a:r>
            <a:endParaRPr lang="en-US" dirty="0">
              <a:latin typeface="Arial Narrow" pitchFamily="34" charset="0"/>
            </a:endParaRPr>
          </a:p>
        </p:txBody>
      </p:sp>
      <p:sp>
        <p:nvSpPr>
          <p:cNvPr id="3" name="Subtitle 2"/>
          <p:cNvSpPr>
            <a:spLocks noGrp="1"/>
          </p:cNvSpPr>
          <p:nvPr>
            <p:ph type="subTitle" idx="1"/>
          </p:nvPr>
        </p:nvSpPr>
        <p:spPr>
          <a:xfrm>
            <a:off x="152400" y="1066800"/>
            <a:ext cx="4748212" cy="5257800"/>
          </a:xfrm>
        </p:spPr>
        <p:txBody>
          <a:bodyPr/>
          <a:lstStyle/>
          <a:p>
            <a:pPr algn="l">
              <a:buFont typeface="Arial" pitchFamily="34" charset="0"/>
              <a:buChar char="•"/>
            </a:pPr>
            <a:r>
              <a:rPr lang="en-US" sz="2800" dirty="0" smtClean="0">
                <a:solidFill>
                  <a:schemeClr val="tx1"/>
                </a:solidFill>
                <a:latin typeface="Arial Narrow" pitchFamily="34" charset="0"/>
              </a:rPr>
              <a:t>An overview of what children will be learning in high school mathematics </a:t>
            </a:r>
          </a:p>
          <a:p>
            <a:pPr algn="l">
              <a:buFont typeface="Arial" pitchFamily="34" charset="0"/>
              <a:buChar char="•"/>
            </a:pPr>
            <a:r>
              <a:rPr lang="en-US" sz="2800" dirty="0" smtClean="0">
                <a:solidFill>
                  <a:schemeClr val="tx1"/>
                </a:solidFill>
                <a:latin typeface="Arial Narrow" pitchFamily="34" charset="0"/>
              </a:rPr>
              <a:t>Topics of discussion for parent-teacher communication regarding student academic progress</a:t>
            </a:r>
          </a:p>
          <a:p>
            <a:pPr algn="l">
              <a:buFont typeface="Arial" pitchFamily="34" charset="0"/>
              <a:buChar char="•"/>
            </a:pPr>
            <a:r>
              <a:rPr lang="en-US" sz="2800" dirty="0" smtClean="0">
                <a:solidFill>
                  <a:schemeClr val="tx1"/>
                </a:solidFill>
                <a:latin typeface="Arial Narrow" pitchFamily="34" charset="0"/>
              </a:rPr>
              <a:t>Tips for parents that will help their children plan for college and career</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219200" y="5638800"/>
            <a:ext cx="7086600" cy="646331"/>
          </a:xfrm>
          <a:prstGeom prst="rect">
            <a:avLst/>
          </a:prstGeom>
          <a:noFill/>
        </p:spPr>
        <p:txBody>
          <a:bodyPr wrap="square" rtlCol="0">
            <a:spAutoFit/>
          </a:bodyPr>
          <a:lstStyle/>
          <a:p>
            <a:r>
              <a:rPr lang="en-US" dirty="0">
                <a:hlinkClick r:id="rId5"/>
              </a:rPr>
              <a:t>http://www.achievethecore.org/leadership-tools-common-core/parent-resources</a:t>
            </a:r>
            <a:r>
              <a:rPr lang="en-US" dirty="0" smtClean="0">
                <a:hlinkClick r:id="rId5"/>
              </a:rPr>
              <a:t>/</a:t>
            </a:r>
            <a:r>
              <a:rPr lang="en-US" dirty="0" smtClean="0"/>
              <a:t> </a:t>
            </a:r>
            <a:endParaRPr lang="en-US" dirty="0"/>
          </a:p>
        </p:txBody>
      </p:sp>
    </p:spTree>
    <p:extLst>
      <p:ext uri="{BB962C8B-B14F-4D97-AF65-F5344CB8AC3E}">
        <p14:creationId xmlns:p14="http://schemas.microsoft.com/office/powerpoint/2010/main" val="3710554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651" name="Rectangle 3"/>
              <p:cNvSpPr>
                <a:spLocks noGrp="1" noChangeArrowheads="1"/>
              </p:cNvSpPr>
              <p:nvPr>
                <p:ph type="body" idx="1"/>
              </p:nvPr>
            </p:nvSpPr>
            <p:spPr>
              <a:xfrm>
                <a:off x="228601" y="1295400"/>
                <a:ext cx="8686800" cy="4800600"/>
              </a:xfrm>
            </p:spPr>
            <p:txBody>
              <a:bodyPr/>
              <a:lstStyle/>
              <a:p>
                <a:r>
                  <a:rPr lang="en-US" sz="3600" b="1" dirty="0" smtClean="0"/>
                  <a:t>Multiply Polynomials</a:t>
                </a:r>
              </a:p>
              <a:p>
                <a:pPr marL="400050" lvl="1" indent="0">
                  <a:buNone/>
                </a:pPr>
                <a:r>
                  <a:rPr lang="en-US" sz="2400" dirty="0" smtClean="0"/>
                  <a:t>When do students multiply polynomials such as </a:t>
                </a:r>
                <a14:m>
                  <m:oMath xmlns:m="http://schemas.openxmlformats.org/officeDocument/2006/math">
                    <m:r>
                      <a:rPr lang="en-US" sz="2400" b="0" i="1" smtClean="0">
                        <a:latin typeface="Cambria Math"/>
                      </a:rPr>
                      <m:t>(</m:t>
                    </m:r>
                    <m:r>
                      <a:rPr lang="en-US" sz="2400" b="0" i="1" smtClean="0">
                        <a:latin typeface="Cambria Math"/>
                      </a:rPr>
                      <m:t>𝑥</m:t>
                    </m:r>
                    <m:r>
                      <a:rPr lang="en-US" sz="2400" b="0" i="1" smtClean="0">
                        <a:latin typeface="Cambria Math"/>
                      </a:rPr>
                      <m:t>+1)(</m:t>
                    </m:r>
                    <m:r>
                      <a:rPr lang="en-US" sz="2400" b="0" i="1" smtClean="0">
                        <a:latin typeface="Cambria Math"/>
                      </a:rPr>
                      <m:t>𝑥</m:t>
                    </m:r>
                    <m:r>
                      <a:rPr lang="en-US" sz="2400" b="0" i="1" smtClean="0">
                        <a:latin typeface="Cambria Math"/>
                      </a:rPr>
                      <m:t>+2)</m:t>
                    </m:r>
                  </m:oMath>
                </a14:m>
                <a:r>
                  <a:rPr lang="en-US" dirty="0" smtClean="0"/>
                  <a:t>?</a:t>
                </a:r>
                <a:endParaRPr lang="en-US" dirty="0"/>
              </a:p>
            </p:txBody>
          </p:sp>
        </mc:Choice>
        <mc:Fallback xmlns="">
          <p:sp>
            <p:nvSpPr>
              <p:cNvPr id="27651" name="Rectangle 3"/>
              <p:cNvSpPr>
                <a:spLocks noGrp="1" noRot="1" noChangeAspect="1" noMove="1" noResize="1" noEditPoints="1" noAdjustHandles="1" noChangeArrowheads="1" noChangeShapeType="1" noTextEdit="1"/>
              </p:cNvSpPr>
              <p:nvPr>
                <p:ph type="body" idx="1"/>
              </p:nvPr>
            </p:nvSpPr>
            <p:spPr>
              <a:xfrm>
                <a:off x="228601" y="1295400"/>
                <a:ext cx="8686800" cy="4800600"/>
              </a:xfrm>
              <a:blipFill rotWithShape="1">
                <a:blip r:embed="rId3"/>
                <a:stretch>
                  <a:fillRect l="-1965" t="-1906"/>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71800" y="2667000"/>
            <a:ext cx="2971800" cy="3038732"/>
          </a:xfrm>
          <a:prstGeom prst="rect">
            <a:avLst/>
          </a:prstGeom>
        </p:spPr>
      </p:pic>
    </p:spTree>
    <p:extLst>
      <p:ext uri="{BB962C8B-B14F-4D97-AF65-F5344CB8AC3E}">
        <p14:creationId xmlns:p14="http://schemas.microsoft.com/office/powerpoint/2010/main" val="105860267"/>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295400"/>
            <a:ext cx="8686800" cy="4800600"/>
          </a:xfrm>
        </p:spPr>
        <p:txBody>
          <a:bodyPr/>
          <a:lstStyle/>
          <a:p>
            <a:r>
              <a:rPr lang="en-US" sz="3600" b="1" dirty="0" smtClean="0"/>
              <a:t>Imaginary numbers</a:t>
            </a:r>
          </a:p>
          <a:p>
            <a:pPr marL="400050" lvl="1" indent="0">
              <a:buNone/>
            </a:pPr>
            <a:r>
              <a:rPr lang="en-US" sz="2400" dirty="0" smtClean="0"/>
              <a:t>I see that we teach imaginary numbers prior to teaching students about quadratic equations, factoring, etc. Should this be reversed?</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grpSp>
        <p:nvGrpSpPr>
          <p:cNvPr id="6" name="Group 5"/>
          <p:cNvGrpSpPr/>
          <p:nvPr/>
        </p:nvGrpSpPr>
        <p:grpSpPr>
          <a:xfrm>
            <a:off x="685800" y="3026320"/>
            <a:ext cx="7543800" cy="2844990"/>
            <a:chOff x="685800" y="3026320"/>
            <a:chExt cx="7543800" cy="284499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4698" y="3791050"/>
              <a:ext cx="2541401" cy="2080260"/>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5800" y="3026320"/>
              <a:ext cx="2819400" cy="1436298"/>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79217" y="3061498"/>
              <a:ext cx="2550383" cy="923761"/>
            </a:xfrm>
            <a:prstGeom prst="rect">
              <a:avLst/>
            </a:prstGeom>
          </p:spPr>
        </p:pic>
      </p:grpSp>
    </p:spTree>
    <p:extLst>
      <p:ext uri="{BB962C8B-B14F-4D97-AF65-F5344CB8AC3E}">
        <p14:creationId xmlns:p14="http://schemas.microsoft.com/office/powerpoint/2010/main" val="142000487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295400"/>
            <a:ext cx="8686800" cy="4800600"/>
          </a:xfrm>
        </p:spPr>
        <p:txBody>
          <a:bodyPr/>
          <a:lstStyle/>
          <a:p>
            <a:r>
              <a:rPr lang="en-US" sz="3600" b="1" dirty="0" smtClean="0"/>
              <a:t>Conditional Probability and the Rules of Probability</a:t>
            </a:r>
          </a:p>
          <a:p>
            <a:pPr marL="400050" lvl="1" indent="0">
              <a:buNone/>
            </a:pPr>
            <a:r>
              <a:rPr lang="en-US" sz="2400" dirty="0" smtClean="0"/>
              <a:t>I don’t see the CP standards from Analytic Geometry in my copy of the Accelerated CCGPS Analytic Geometry B / Advanced Algebra standards, are we supposed to teach them?</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spTree>
    <p:extLst>
      <p:ext uri="{BB962C8B-B14F-4D97-AF65-F5344CB8AC3E}">
        <p14:creationId xmlns:p14="http://schemas.microsoft.com/office/powerpoint/2010/main" val="234613008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152400" y="1066800"/>
            <a:ext cx="8839200" cy="4953000"/>
          </a:xfrm>
        </p:spPr>
        <p:txBody>
          <a:bodyPr/>
          <a:lstStyle/>
          <a:p>
            <a:pPr marL="0" indent="0">
              <a:buNone/>
            </a:pPr>
            <a:endParaRPr lang="en-US" sz="1000" dirty="0" smtClean="0"/>
          </a:p>
          <a:p>
            <a:pPr marL="0" indent="0">
              <a:buNone/>
            </a:pPr>
            <a:r>
              <a:rPr lang="en-US" sz="2000" dirty="0"/>
              <a:t>  </a:t>
            </a:r>
          </a:p>
        </p:txBody>
      </p:sp>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 y="1923149"/>
            <a:ext cx="8610600" cy="40204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8375" y="76200"/>
            <a:ext cx="7207250"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54581212"/>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152400" y="1066800"/>
            <a:ext cx="8839200" cy="4953000"/>
          </a:xfrm>
        </p:spPr>
        <p:txBody>
          <a:bodyPr/>
          <a:lstStyle/>
          <a:p>
            <a:pPr marL="0" indent="0">
              <a:buNone/>
            </a:pPr>
            <a:endParaRPr lang="en-US" sz="1000" dirty="0" smtClean="0"/>
          </a:p>
          <a:p>
            <a:pPr marL="0" indent="0">
              <a:buNone/>
            </a:pPr>
            <a:r>
              <a:rPr lang="en-US" sz="2000" dirty="0"/>
              <a:t>  </a:t>
            </a:r>
          </a:p>
        </p:txBody>
      </p:sp>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8375" y="76200"/>
            <a:ext cx="7207250"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2"/>
          <p:cNvSpPr>
            <a:spLocks noGrp="1"/>
          </p:cNvSpPr>
          <p:nvPr/>
        </p:nvSpPr>
        <p:spPr>
          <a:xfrm>
            <a:off x="76200" y="1828800"/>
            <a:ext cx="8991600" cy="49069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smtClean="0"/>
              <a:t>Cost: $50 for GCTM members and $60 for GCTM non-members</a:t>
            </a:r>
          </a:p>
          <a:p>
            <a:r>
              <a:rPr lang="en-US" sz="2800" dirty="0" smtClean="0"/>
              <a:t>Travel expenses will be reimbursed for all participants who complete the academy and are Georgia certified K-12 educators under contract with a Georgia school</a:t>
            </a:r>
          </a:p>
          <a:p>
            <a:r>
              <a:rPr lang="en-US" sz="2800" smtClean="0"/>
              <a:t>Registration </a:t>
            </a:r>
            <a:r>
              <a:rPr lang="en-US" sz="2800" smtClean="0"/>
              <a:t>opened </a:t>
            </a:r>
            <a:r>
              <a:rPr lang="en-US" sz="2800" dirty="0" smtClean="0"/>
              <a:t>on April 1, 2013</a:t>
            </a:r>
          </a:p>
          <a:p>
            <a:r>
              <a:rPr lang="en-US" sz="2800" dirty="0" smtClean="0"/>
              <a:t>Registration closing dates:</a:t>
            </a:r>
          </a:p>
          <a:p>
            <a:pPr lvl="1">
              <a:buFont typeface="Wingdings" pitchFamily="2" charset="2"/>
              <a:buChar char="Ø"/>
            </a:pPr>
            <a:r>
              <a:rPr lang="en-US" sz="2000" dirty="0" smtClean="0"/>
              <a:t>Academy 1 – May 15, 2013</a:t>
            </a:r>
          </a:p>
          <a:p>
            <a:pPr lvl="1">
              <a:buFont typeface="Wingdings" pitchFamily="2" charset="2"/>
              <a:buChar char="Ø"/>
            </a:pPr>
            <a:r>
              <a:rPr lang="en-US" sz="2000" dirty="0" smtClean="0"/>
              <a:t>Academy 2 – May 22, 2013</a:t>
            </a:r>
          </a:p>
          <a:p>
            <a:pPr lvl="1">
              <a:buFont typeface="Wingdings" pitchFamily="2" charset="2"/>
              <a:buChar char="Ø"/>
            </a:pPr>
            <a:r>
              <a:rPr lang="en-US" sz="2000" dirty="0" smtClean="0"/>
              <a:t>Academy 3 – May 29, 2013</a:t>
            </a:r>
          </a:p>
          <a:p>
            <a:pPr lvl="1">
              <a:buFont typeface="Wingdings" pitchFamily="2" charset="2"/>
              <a:buChar char="Ø"/>
            </a:pPr>
            <a:r>
              <a:rPr lang="en-US" sz="2000" dirty="0" smtClean="0"/>
              <a:t>Academy 4 – June 5, 2013</a:t>
            </a:r>
          </a:p>
          <a:p>
            <a:r>
              <a:rPr lang="en-US" sz="2800" dirty="0" smtClean="0"/>
              <a:t>Payments must be received prior to the closing date of registration</a:t>
            </a:r>
          </a:p>
          <a:p>
            <a:endParaRPr lang="en-US" sz="1000" dirty="0" smtClean="0"/>
          </a:p>
        </p:txBody>
      </p:sp>
    </p:spTree>
    <p:extLst>
      <p:ext uri="{BB962C8B-B14F-4D97-AF65-F5344CB8AC3E}">
        <p14:creationId xmlns:p14="http://schemas.microsoft.com/office/powerpoint/2010/main" val="3577140514"/>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152400" y="1066800"/>
            <a:ext cx="8839200" cy="4953000"/>
          </a:xfrm>
        </p:spPr>
        <p:txBody>
          <a:bodyPr/>
          <a:lstStyle/>
          <a:p>
            <a:pPr marL="0" indent="0">
              <a:buNone/>
            </a:pPr>
            <a:endParaRPr lang="en-US" sz="1000" dirty="0" smtClean="0"/>
          </a:p>
          <a:p>
            <a:pPr marL="0" indent="0">
              <a:buNone/>
            </a:pPr>
            <a:r>
              <a:rPr lang="en-US" sz="2000" dirty="0"/>
              <a:t>  </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2"/>
          <p:cNvSpPr>
            <a:spLocks noGrp="1"/>
          </p:cNvSpPr>
          <p:nvPr/>
        </p:nvSpPr>
        <p:spPr>
          <a:xfrm>
            <a:off x="457200" y="19050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smtClean="0"/>
              <a:t>Visit </a:t>
            </a:r>
            <a:r>
              <a:rPr lang="en-US" sz="2800" u="sng" dirty="0">
                <a:hlinkClick r:id="rId4"/>
              </a:rPr>
              <a:t>www.gctm.org</a:t>
            </a:r>
            <a:r>
              <a:rPr lang="en-US" sz="2800" dirty="0"/>
              <a:t> for more details concerning these quality </a:t>
            </a:r>
            <a:r>
              <a:rPr lang="en-US" sz="2800" dirty="0" smtClean="0"/>
              <a:t>professional </a:t>
            </a:r>
            <a:r>
              <a:rPr lang="en-US" sz="2800" dirty="0"/>
              <a:t>development </a:t>
            </a:r>
            <a:r>
              <a:rPr lang="en-US" sz="2800" dirty="0" smtClean="0"/>
              <a:t>opportunities</a:t>
            </a:r>
          </a:p>
          <a:p>
            <a:endParaRPr lang="en-US" sz="1000" dirty="0" smtClean="0"/>
          </a:p>
          <a:p>
            <a:r>
              <a:rPr lang="en-US" sz="2800" dirty="0" smtClean="0"/>
              <a:t>Call 1-855-ASK-GCTM (</a:t>
            </a:r>
            <a:r>
              <a:rPr lang="en-US" sz="2800" dirty="0" err="1" smtClean="0"/>
              <a:t>ext</a:t>
            </a:r>
            <a:r>
              <a:rPr lang="en-US" sz="2800" dirty="0" smtClean="0"/>
              <a:t> </a:t>
            </a:r>
            <a:r>
              <a:rPr lang="en-US" sz="2800" dirty="0"/>
              <a:t>4) for questions about the </a:t>
            </a:r>
            <a:r>
              <a:rPr lang="en-US" sz="2800" dirty="0" smtClean="0"/>
              <a:t>academy</a:t>
            </a:r>
          </a:p>
          <a:p>
            <a:endParaRPr lang="en-US" sz="1000" dirty="0" smtClean="0"/>
          </a:p>
          <a:p>
            <a:r>
              <a:rPr lang="en-US" sz="2800" dirty="0" smtClean="0"/>
              <a:t>Peggy Pool – GCTM Vice President for Regional Services and Director of Academies, </a:t>
            </a:r>
            <a:r>
              <a:rPr lang="en-US" sz="2800" u="sng" dirty="0" smtClean="0">
                <a:hlinkClick r:id="rId5"/>
              </a:rPr>
              <a:t>Academies2013@gctm.org</a:t>
            </a:r>
            <a:endParaRPr lang="en-US" sz="2800" dirty="0"/>
          </a:p>
        </p:txBody>
      </p:sp>
      <p:pic>
        <p:nvPicPr>
          <p:cNvPr id="8"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8375" y="76200"/>
            <a:ext cx="7207250"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45695009"/>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05201" y="1371600"/>
            <a:ext cx="5486399" cy="4648200"/>
          </a:xfrm>
        </p:spPr>
        <p:txBody>
          <a:bodyPr/>
          <a:lstStyle/>
          <a:p>
            <a:pPr algn="l"/>
            <a:r>
              <a:rPr lang="en-US" sz="2400" dirty="0" smtClean="0">
                <a:solidFill>
                  <a:schemeClr val="tx1"/>
                </a:solidFill>
              </a:rPr>
              <a:t>Complete the following tables.</a:t>
            </a:r>
            <a:endParaRPr lang="en-US" sz="2400" dirty="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slide-2-728.jpg"/>
          <p:cNvPicPr>
            <a:picLocks noChangeAspect="1"/>
          </p:cNvPicPr>
          <p:nvPr/>
        </p:nvPicPr>
        <p:blipFill>
          <a:blip r:embed="rId4" cstate="print"/>
          <a:srcRect l="46154"/>
          <a:stretch>
            <a:fillRect/>
          </a:stretch>
        </p:blipFill>
        <p:spPr>
          <a:xfrm>
            <a:off x="304801" y="228600"/>
            <a:ext cx="3200400" cy="5181600"/>
          </a:xfrm>
          <a:prstGeom prst="rect">
            <a:avLst/>
          </a:prstGeom>
          <a:ln>
            <a:solidFill>
              <a:schemeClr val="tx1">
                <a:lumMod val="50000"/>
                <a:lumOff val="50000"/>
              </a:schemeClr>
            </a:solidFill>
          </a:ln>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7537641"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N.RN Operations with Rational and Irrational Numbers</a:t>
            </a:r>
            <a:endParaRPr lang="en-US" sz="1400"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8800" y="3810000"/>
            <a:ext cx="3352800" cy="18194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57600" y="1932842"/>
            <a:ext cx="3352800" cy="1773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62763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1" y="1371600"/>
            <a:ext cx="8381999" cy="4648200"/>
          </a:xfrm>
        </p:spPr>
        <p:txBody>
          <a:bodyPr/>
          <a:lstStyle/>
          <a:p>
            <a:pPr algn="l"/>
            <a:r>
              <a:rPr lang="en-US" sz="2400" dirty="0" smtClean="0">
                <a:solidFill>
                  <a:schemeClr val="tx1"/>
                </a:solidFill>
              </a:rPr>
              <a:t>Based on the information from your chart, conjecture which of the statements is ALWAYS true, which is SOMETIMES true, and which is NEVER true.</a:t>
            </a:r>
            <a:endParaRPr lang="en-US" sz="2400" dirty="0">
              <a:solidFill>
                <a:schemeClr val="tx1"/>
              </a:solidFill>
            </a:endParaRPr>
          </a:p>
          <a:p>
            <a:pPr marL="342900" indent="-342900" algn="l">
              <a:buFont typeface="Arial" pitchFamily="34" charset="0"/>
              <a:buChar char="•"/>
            </a:pPr>
            <a:r>
              <a:rPr lang="en-US" sz="2400" dirty="0" smtClean="0">
                <a:solidFill>
                  <a:schemeClr val="tx1"/>
                </a:solidFill>
              </a:rPr>
              <a:t>The sum of a rational number and a rational number is rational.</a:t>
            </a:r>
          </a:p>
          <a:p>
            <a:pPr marL="342900" indent="-342900" algn="l">
              <a:buFont typeface="Arial" pitchFamily="34" charset="0"/>
              <a:buChar char="•"/>
            </a:pPr>
            <a:r>
              <a:rPr lang="en-US" sz="2400" dirty="0" smtClean="0">
                <a:solidFill>
                  <a:schemeClr val="tx1"/>
                </a:solidFill>
              </a:rPr>
              <a:t>The sum of a rational number and an irrational number is irrational.</a:t>
            </a:r>
          </a:p>
          <a:p>
            <a:pPr marL="342900" indent="-342900" algn="l">
              <a:buFont typeface="Arial" pitchFamily="34" charset="0"/>
              <a:buChar char="•"/>
            </a:pPr>
            <a:r>
              <a:rPr lang="en-US" sz="2400" dirty="0" smtClean="0">
                <a:solidFill>
                  <a:schemeClr val="tx1"/>
                </a:solidFill>
              </a:rPr>
              <a:t>The sum of an irrational number and an irrational number is irrational.</a:t>
            </a:r>
          </a:p>
          <a:p>
            <a:pPr marL="342900" indent="-342900" algn="l">
              <a:buFont typeface="Arial" pitchFamily="34" charset="0"/>
              <a:buChar char="•"/>
            </a:pPr>
            <a:r>
              <a:rPr lang="en-US" sz="2400" dirty="0" smtClean="0">
                <a:solidFill>
                  <a:schemeClr val="tx1"/>
                </a:solidFill>
              </a:rPr>
              <a:t>The product of a rational number and a rational number is rational.</a:t>
            </a:r>
          </a:p>
          <a:p>
            <a:pPr marL="342900" indent="-342900" algn="l">
              <a:buFont typeface="Arial" pitchFamily="34" charset="0"/>
              <a:buChar char="•"/>
            </a:pPr>
            <a:r>
              <a:rPr lang="en-US" sz="2400" dirty="0" smtClean="0">
                <a:solidFill>
                  <a:schemeClr val="tx1"/>
                </a:solidFill>
              </a:rPr>
              <a:t>The product of a rational number and an irrational number is irrational.</a:t>
            </a:r>
          </a:p>
          <a:p>
            <a:pPr marL="342900" indent="-342900" algn="l">
              <a:buFont typeface="Arial" pitchFamily="34" charset="0"/>
              <a:buChar char="•"/>
            </a:pPr>
            <a:r>
              <a:rPr lang="en-US" sz="2400" dirty="0" smtClean="0">
                <a:solidFill>
                  <a:schemeClr val="tx1"/>
                </a:solidFill>
              </a:rPr>
              <a:t>The product of an irrational number and an irrational number is irrational.</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9" name="TextBox 8"/>
          <p:cNvSpPr txBox="1"/>
          <p:nvPr/>
        </p:nvSpPr>
        <p:spPr>
          <a:xfrm>
            <a:off x="228600" y="5712023"/>
            <a:ext cx="7537641"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N.RN Operations with Rational and Irrational Numbers</a:t>
            </a:r>
            <a:endParaRPr lang="en-US" sz="1400" dirty="0"/>
          </a:p>
        </p:txBody>
      </p:sp>
    </p:spTree>
    <p:extLst>
      <p:ext uri="{BB962C8B-B14F-4D97-AF65-F5344CB8AC3E}">
        <p14:creationId xmlns:p14="http://schemas.microsoft.com/office/powerpoint/2010/main" val="16170117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814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a:t>Accelerated Analytic Geometry B/Advanced Algebra</a:t>
            </a:r>
            <a:br>
              <a:rPr lang="en-US" sz="3200" dirty="0"/>
            </a:br>
            <a:r>
              <a:rPr lang="en-US" sz="3200" dirty="0"/>
              <a:t>Unit 1: Extending the Number System</a:t>
            </a:r>
            <a:r>
              <a:rPr lang="en-US" sz="4000" dirty="0"/>
              <a:t/>
            </a:r>
            <a:br>
              <a:rPr lang="en-US" sz="4000" dirty="0"/>
            </a:br>
            <a:r>
              <a:rPr lang="en-US" sz="2400" dirty="0"/>
              <a:t>May 8, 2013</a:t>
            </a:r>
            <a:endParaRPr lang="en-US" sz="2400" dirty="0" smtClean="0"/>
          </a:p>
        </p:txBody>
      </p:sp>
      <p:sp>
        <p:nvSpPr>
          <p:cNvPr id="3" name="Subtitle 2"/>
          <p:cNvSpPr>
            <a:spLocks noGrp="1"/>
          </p:cNvSpPr>
          <p:nvPr>
            <p:ph type="subTitle" idx="1"/>
          </p:nvPr>
        </p:nvSpPr>
        <p:spPr>
          <a:xfrm>
            <a:off x="1295400" y="3733800"/>
            <a:ext cx="6705600" cy="2590800"/>
          </a:xfrm>
        </p:spPr>
        <p:txBody>
          <a:bodyPr rtlCol="0">
            <a:noAutofit/>
          </a:bodyPr>
          <a:lstStyle/>
          <a:p>
            <a:pPr fontAlgn="auto">
              <a:spcAft>
                <a:spcPts val="0"/>
              </a:spcAft>
              <a:buFont typeface="Arial" pitchFamily="34" charset="0"/>
              <a:buNone/>
              <a:defRPr/>
            </a:pPr>
            <a:r>
              <a:rPr lang="en-US" sz="2400" dirty="0" smtClean="0">
                <a:solidFill>
                  <a:schemeClr val="tx1"/>
                </a:solidFill>
              </a:rPr>
              <a:t>James Pratt – </a:t>
            </a:r>
            <a:r>
              <a:rPr lang="en-US" sz="2400" dirty="0" smtClean="0">
                <a:solidFill>
                  <a:schemeClr val="tx1"/>
                </a:solidFill>
                <a:hlinkClick r:id="rId3"/>
              </a:rPr>
              <a:t>jpratt@doe.k12.ga.us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Brooke Kline – </a:t>
            </a:r>
            <a:r>
              <a:rPr lang="en-US" sz="2400" dirty="0" smtClean="0">
                <a:solidFill>
                  <a:schemeClr val="tx1"/>
                </a:solidFill>
                <a:hlinkClick r:id="rId4"/>
              </a:rPr>
              <a:t>bkline@doe.k12.ga.us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Secondary Mathematics Specialists</a:t>
            </a:r>
          </a:p>
          <a:p>
            <a:pPr fontAlgn="auto">
              <a:spcAft>
                <a:spcPts val="0"/>
              </a:spcAft>
              <a:buFont typeface="Arial" pitchFamily="34" charset="0"/>
              <a:buNone/>
              <a:defRPr/>
            </a:pPr>
            <a:endParaRPr lang="en-US" sz="1100" dirty="0" smtClean="0">
              <a:solidFill>
                <a:schemeClr val="tx1"/>
              </a:solidFill>
            </a:endParaRPr>
          </a:p>
          <a:p>
            <a:pPr fontAlgn="auto">
              <a:spcAft>
                <a:spcPts val="0"/>
              </a:spcAft>
              <a:buFont typeface="Arial" pitchFamily="34" charset="0"/>
              <a:buNone/>
              <a:defRPr/>
            </a:pPr>
            <a:r>
              <a:rPr lang="en-US" sz="2400" dirty="0" smtClean="0">
                <a:solidFill>
                  <a:schemeClr val="tx1"/>
                </a:solidFill>
              </a:rPr>
              <a:t>These materials are for nonprofit educational purposes only.  Any other use may constitute copyright infringement.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21369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533401" y="1371600"/>
                <a:ext cx="8381999" cy="4648200"/>
              </a:xfrm>
            </p:spPr>
            <p:txBody>
              <a:bodyPr/>
              <a:lstStyle/>
              <a:p>
                <a:pPr algn="l"/>
                <a:r>
                  <a:rPr lang="en-US" sz="2400" dirty="0" smtClean="0">
                    <a:solidFill>
                      <a:schemeClr val="tx1"/>
                    </a:solidFill>
                  </a:rPr>
                  <a:t>Based on the information from your chart, conjecture which of the statements is ALWAYS true, which is SOMETIMES true, and which is NEVER true.</a:t>
                </a:r>
                <a:endParaRPr lang="en-US" sz="2400" dirty="0">
                  <a:solidFill>
                    <a:schemeClr val="tx1"/>
                  </a:solidFill>
                </a:endParaRPr>
              </a:p>
              <a:p>
                <a:pPr marL="342900" indent="-342900" algn="l">
                  <a:buFont typeface="Arial" pitchFamily="34" charset="0"/>
                  <a:buChar char="•"/>
                </a:pPr>
                <a:r>
                  <a:rPr lang="en-US" sz="2400" dirty="0" smtClean="0">
                    <a:solidFill>
                      <a:schemeClr val="tx1"/>
                    </a:solidFill>
                  </a:rPr>
                  <a:t>The sum of a rational number and a rational number is rational.</a:t>
                </a:r>
              </a:p>
              <a:p>
                <a:pPr lvl="2" algn="l"/>
                <a:r>
                  <a:rPr lang="en-US" sz="2000" dirty="0" smtClean="0">
                    <a:solidFill>
                      <a:schemeClr val="tx1"/>
                    </a:solidFill>
                  </a:rPr>
                  <a:t>ALWAYS true.</a:t>
                </a:r>
                <a:endParaRPr lang="en-US" sz="1600" dirty="0" smtClean="0">
                  <a:solidFill>
                    <a:schemeClr val="tx1"/>
                  </a:solidFill>
                </a:endParaRPr>
              </a:p>
              <a:p>
                <a:pPr marL="342900" indent="-342900" algn="l">
                  <a:buFont typeface="Arial" pitchFamily="34" charset="0"/>
                  <a:buChar char="•"/>
                </a:pPr>
                <a:r>
                  <a:rPr lang="en-US" sz="2400" dirty="0" smtClean="0">
                    <a:solidFill>
                      <a:schemeClr val="tx1"/>
                    </a:solidFill>
                  </a:rPr>
                  <a:t>The sum of a rational number and an irrational number is irrational.</a:t>
                </a:r>
              </a:p>
              <a:p>
                <a:pPr lvl="2" algn="l"/>
                <a:r>
                  <a:rPr lang="en-US" sz="2000" dirty="0">
                    <a:solidFill>
                      <a:schemeClr val="tx1"/>
                    </a:solidFill>
                  </a:rPr>
                  <a:t>ALWAYS</a:t>
                </a:r>
                <a:r>
                  <a:rPr lang="en-US" sz="2000" dirty="0" smtClean="0">
                    <a:solidFill>
                      <a:schemeClr val="tx1"/>
                    </a:solidFill>
                  </a:rPr>
                  <a:t> true.</a:t>
                </a:r>
                <a:endParaRPr lang="en-US" sz="1600" dirty="0" smtClean="0">
                  <a:solidFill>
                    <a:schemeClr val="tx1"/>
                  </a:solidFill>
                </a:endParaRPr>
              </a:p>
              <a:p>
                <a:pPr marL="342900" indent="-342900" algn="l">
                  <a:buFont typeface="Arial" pitchFamily="34" charset="0"/>
                  <a:buChar char="•"/>
                </a:pPr>
                <a:r>
                  <a:rPr lang="en-US" sz="2400" dirty="0" smtClean="0">
                    <a:solidFill>
                      <a:schemeClr val="tx1"/>
                    </a:solidFill>
                  </a:rPr>
                  <a:t>The sum of an irrational number and an irrational number is irrational.</a:t>
                </a:r>
              </a:p>
              <a:p>
                <a:pPr lvl="2" algn="l"/>
                <a:r>
                  <a:rPr lang="en-US" sz="2000" dirty="0" smtClean="0">
                    <a:solidFill>
                      <a:schemeClr val="tx1"/>
                    </a:solidFill>
                  </a:rPr>
                  <a:t>SOMETIMES true (</a:t>
                </a:r>
                <a14:m>
                  <m:oMath xmlns:m="http://schemas.openxmlformats.org/officeDocument/2006/math">
                    <m:rad>
                      <m:radPr>
                        <m:degHide m:val="on"/>
                        <m:ctrlPr>
                          <a:rPr lang="en-US" sz="2000" i="1" smtClean="0">
                            <a:solidFill>
                              <a:schemeClr val="tx1"/>
                            </a:solidFill>
                            <a:latin typeface="Cambria Math"/>
                          </a:rPr>
                        </m:ctrlPr>
                      </m:radPr>
                      <m:deg/>
                      <m:e>
                        <m:r>
                          <a:rPr lang="en-US" sz="2000" b="0" i="1" smtClean="0">
                            <a:solidFill>
                              <a:schemeClr val="tx1"/>
                            </a:solidFill>
                            <a:latin typeface="Cambria Math"/>
                          </a:rPr>
                          <m:t>2</m:t>
                        </m:r>
                      </m:e>
                    </m:rad>
                    <m:r>
                      <a:rPr lang="en-US" sz="2000" b="0" i="1" smtClean="0">
                        <a:solidFill>
                          <a:schemeClr val="tx1"/>
                        </a:solidFill>
                        <a:latin typeface="Cambria Math"/>
                      </a:rPr>
                      <m:t>+(−</m:t>
                    </m:r>
                    <m:rad>
                      <m:radPr>
                        <m:degHide m:val="on"/>
                        <m:ctrlPr>
                          <a:rPr lang="en-US" sz="2000" b="0" i="1" smtClean="0">
                            <a:solidFill>
                              <a:schemeClr val="tx1"/>
                            </a:solidFill>
                            <a:latin typeface="Cambria Math"/>
                          </a:rPr>
                        </m:ctrlPr>
                      </m:radPr>
                      <m:deg/>
                      <m:e>
                        <m:r>
                          <a:rPr lang="en-US" sz="2000" b="0" i="1" smtClean="0">
                            <a:solidFill>
                              <a:schemeClr val="tx1"/>
                            </a:solidFill>
                            <a:latin typeface="Cambria Math"/>
                          </a:rPr>
                          <m:t>2)</m:t>
                        </m:r>
                      </m:e>
                    </m:rad>
                    <m:r>
                      <a:rPr lang="en-US" sz="2000" b="0" i="1" smtClean="0">
                        <a:solidFill>
                          <a:schemeClr val="tx1"/>
                        </a:solidFill>
                        <a:latin typeface="Cambria Math"/>
                      </a:rPr>
                      <m:t>=0</m:t>
                    </m:r>
                  </m:oMath>
                </a14:m>
                <a:r>
                  <a:rPr lang="en-US" sz="2000" dirty="0" smtClean="0">
                    <a:solidFill>
                      <a:schemeClr val="tx1"/>
                    </a:solidFill>
                  </a:rPr>
                  <a:t>)</a:t>
                </a: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533401" y="1371600"/>
                <a:ext cx="8381999" cy="4648200"/>
              </a:xfrm>
              <a:blipFill rotWithShape="1">
                <a:blip r:embed="rId3"/>
                <a:stretch>
                  <a:fillRect l="-1164" t="-917"/>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9" name="TextBox 8"/>
          <p:cNvSpPr txBox="1"/>
          <p:nvPr/>
        </p:nvSpPr>
        <p:spPr>
          <a:xfrm>
            <a:off x="228600" y="5712023"/>
            <a:ext cx="7537641"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N.RN Operations with Rational and Irrational Numbers</a:t>
            </a:r>
            <a:endParaRPr lang="en-US" sz="1400" dirty="0"/>
          </a:p>
        </p:txBody>
      </p:sp>
    </p:spTree>
    <p:extLst>
      <p:ext uri="{BB962C8B-B14F-4D97-AF65-F5344CB8AC3E}">
        <p14:creationId xmlns:p14="http://schemas.microsoft.com/office/powerpoint/2010/main" val="25147140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533401" y="1371600"/>
                <a:ext cx="8381999" cy="4648200"/>
              </a:xfrm>
            </p:spPr>
            <p:txBody>
              <a:bodyPr/>
              <a:lstStyle/>
              <a:p>
                <a:pPr algn="l"/>
                <a:r>
                  <a:rPr lang="en-US" sz="2400" dirty="0" smtClean="0">
                    <a:solidFill>
                      <a:schemeClr val="tx1"/>
                    </a:solidFill>
                  </a:rPr>
                  <a:t>Based on the information from your chart, conjecture which of the statements is ALWAYS true, which is SOMETIMES true, and which is NEVER true.</a:t>
                </a:r>
                <a:endParaRPr lang="en-US" sz="2400" dirty="0">
                  <a:solidFill>
                    <a:schemeClr val="tx1"/>
                  </a:solidFill>
                </a:endParaRPr>
              </a:p>
              <a:p>
                <a:pPr marL="342900" indent="-342900" algn="l">
                  <a:buFont typeface="Arial" pitchFamily="34" charset="0"/>
                  <a:buChar char="•"/>
                </a:pPr>
                <a:r>
                  <a:rPr lang="en-US" sz="2400" dirty="0" smtClean="0">
                    <a:solidFill>
                      <a:schemeClr val="tx1"/>
                    </a:solidFill>
                  </a:rPr>
                  <a:t>The product of a rational number and a rational number is rational.</a:t>
                </a:r>
              </a:p>
              <a:p>
                <a:pPr lvl="2" algn="l"/>
                <a:r>
                  <a:rPr lang="en-US" sz="2000" dirty="0" smtClean="0">
                    <a:solidFill>
                      <a:schemeClr val="tx1"/>
                    </a:solidFill>
                  </a:rPr>
                  <a:t>ALWAYS true</a:t>
                </a:r>
              </a:p>
              <a:p>
                <a:pPr marL="342900" indent="-342900" algn="l">
                  <a:buFont typeface="Arial" pitchFamily="34" charset="0"/>
                  <a:buChar char="•"/>
                </a:pPr>
                <a:r>
                  <a:rPr lang="en-US" sz="2400" dirty="0" smtClean="0">
                    <a:solidFill>
                      <a:schemeClr val="tx1"/>
                    </a:solidFill>
                  </a:rPr>
                  <a:t>The product of a rational number and an irrational number is irrational.</a:t>
                </a:r>
              </a:p>
              <a:p>
                <a:pPr lvl="2" algn="l"/>
                <a:r>
                  <a:rPr lang="en-US" sz="2000" dirty="0" smtClean="0">
                    <a:solidFill>
                      <a:schemeClr val="tx1"/>
                    </a:solidFill>
                  </a:rPr>
                  <a:t>SOMETIMES true (</a:t>
                </a:r>
                <a14:m>
                  <m:oMath xmlns:m="http://schemas.openxmlformats.org/officeDocument/2006/math">
                    <m:rad>
                      <m:radPr>
                        <m:degHide m:val="on"/>
                        <m:ctrlPr>
                          <a:rPr lang="en-US" sz="2000" i="1" smtClean="0">
                            <a:solidFill>
                              <a:schemeClr val="tx1"/>
                            </a:solidFill>
                            <a:latin typeface="Cambria Math"/>
                          </a:rPr>
                        </m:ctrlPr>
                      </m:radPr>
                      <m:deg/>
                      <m:e>
                        <m:r>
                          <a:rPr lang="en-US" sz="2000" b="0" i="1" smtClean="0">
                            <a:solidFill>
                              <a:schemeClr val="tx1"/>
                            </a:solidFill>
                            <a:latin typeface="Cambria Math"/>
                          </a:rPr>
                          <m:t>2</m:t>
                        </m:r>
                      </m:e>
                    </m:rad>
                    <m:r>
                      <a:rPr lang="en-US" sz="2000" i="1" smtClean="0">
                        <a:solidFill>
                          <a:schemeClr val="tx1"/>
                        </a:solidFill>
                        <a:latin typeface="Cambria Math"/>
                        <a:ea typeface="Cambria Math"/>
                      </a:rPr>
                      <m:t>×</m:t>
                    </m:r>
                    <m:r>
                      <a:rPr lang="en-US" sz="2000" b="0" i="1" smtClean="0">
                        <a:solidFill>
                          <a:schemeClr val="tx1"/>
                        </a:solidFill>
                        <a:latin typeface="Cambria Math"/>
                        <a:ea typeface="Cambria Math"/>
                      </a:rPr>
                      <m:t>0=0</m:t>
                    </m:r>
                  </m:oMath>
                </a14:m>
                <a:r>
                  <a:rPr lang="en-US" sz="2000" dirty="0" smtClean="0">
                    <a:solidFill>
                      <a:schemeClr val="tx1"/>
                    </a:solidFill>
                  </a:rPr>
                  <a:t>)</a:t>
                </a:r>
              </a:p>
              <a:p>
                <a:pPr marL="342900" indent="-342900" algn="l">
                  <a:buFont typeface="Arial" pitchFamily="34" charset="0"/>
                  <a:buChar char="•"/>
                </a:pPr>
                <a:r>
                  <a:rPr lang="en-US" sz="2400" dirty="0" smtClean="0">
                    <a:solidFill>
                      <a:schemeClr val="tx1"/>
                    </a:solidFill>
                  </a:rPr>
                  <a:t>The product of an irrational number and an irrational number is irrational.</a:t>
                </a:r>
              </a:p>
              <a:p>
                <a:pPr lvl="2" algn="l"/>
                <a:r>
                  <a:rPr lang="en-US" sz="2000" dirty="0" smtClean="0">
                    <a:solidFill>
                      <a:schemeClr val="tx1"/>
                    </a:solidFill>
                  </a:rPr>
                  <a:t>SOMETIMES true (</a:t>
                </a:r>
                <a14:m>
                  <m:oMath xmlns:m="http://schemas.openxmlformats.org/officeDocument/2006/math">
                    <m:rad>
                      <m:radPr>
                        <m:degHide m:val="on"/>
                        <m:ctrlPr>
                          <a:rPr lang="en-US" sz="2000" i="1" smtClean="0">
                            <a:solidFill>
                              <a:schemeClr val="tx1"/>
                            </a:solidFill>
                            <a:latin typeface="Cambria Math"/>
                          </a:rPr>
                        </m:ctrlPr>
                      </m:radPr>
                      <m:deg/>
                      <m:e>
                        <m:r>
                          <a:rPr lang="en-US" sz="2000" b="0" i="1" smtClean="0">
                            <a:solidFill>
                              <a:schemeClr val="tx1"/>
                            </a:solidFill>
                            <a:latin typeface="Cambria Math"/>
                          </a:rPr>
                          <m:t>2</m:t>
                        </m:r>
                      </m:e>
                    </m:rad>
                    <m:r>
                      <a:rPr lang="en-US" sz="2000" i="1" smtClean="0">
                        <a:solidFill>
                          <a:schemeClr val="tx1"/>
                        </a:solidFill>
                        <a:latin typeface="Cambria Math"/>
                        <a:ea typeface="Cambria Math"/>
                      </a:rPr>
                      <m:t>×</m:t>
                    </m:r>
                    <m:f>
                      <m:fPr>
                        <m:type m:val="skw"/>
                        <m:ctrlPr>
                          <a:rPr lang="en-US" sz="2000" i="1" smtClean="0">
                            <a:solidFill>
                              <a:schemeClr val="tx1"/>
                            </a:solidFill>
                            <a:latin typeface="Cambria Math"/>
                            <a:ea typeface="Cambria Math"/>
                          </a:rPr>
                        </m:ctrlPr>
                      </m:fPr>
                      <m:num>
                        <m:r>
                          <a:rPr lang="en-US" sz="2000" b="0" i="1" smtClean="0">
                            <a:solidFill>
                              <a:schemeClr val="tx1"/>
                            </a:solidFill>
                            <a:latin typeface="Cambria Math"/>
                            <a:ea typeface="Cambria Math"/>
                          </a:rPr>
                          <m:t>1</m:t>
                        </m:r>
                      </m:num>
                      <m:den>
                        <m:rad>
                          <m:radPr>
                            <m:degHide m:val="on"/>
                            <m:ctrlPr>
                              <a:rPr lang="en-US" sz="2000" i="1" smtClean="0">
                                <a:solidFill>
                                  <a:schemeClr val="tx1"/>
                                </a:solidFill>
                                <a:latin typeface="Cambria Math"/>
                                <a:ea typeface="Cambria Math"/>
                              </a:rPr>
                            </m:ctrlPr>
                          </m:radPr>
                          <m:deg/>
                          <m:e>
                            <m:r>
                              <a:rPr lang="en-US" sz="2000" b="0" i="1" smtClean="0">
                                <a:solidFill>
                                  <a:schemeClr val="tx1"/>
                                </a:solidFill>
                                <a:latin typeface="Cambria Math"/>
                                <a:ea typeface="Cambria Math"/>
                              </a:rPr>
                              <m:t>2</m:t>
                            </m:r>
                          </m:e>
                        </m:rad>
                      </m:den>
                    </m:f>
                    <m:r>
                      <a:rPr lang="en-US" sz="2000" b="0" i="1" smtClean="0">
                        <a:solidFill>
                          <a:schemeClr val="tx1"/>
                        </a:solidFill>
                        <a:latin typeface="Cambria Math"/>
                        <a:ea typeface="Cambria Math"/>
                      </a:rPr>
                      <m:t>=1</m:t>
                    </m:r>
                  </m:oMath>
                </a14:m>
                <a:r>
                  <a:rPr lang="en-US" sz="2000" dirty="0" smtClean="0">
                    <a:solidFill>
                      <a:schemeClr val="tx1"/>
                    </a:solidFill>
                  </a:rPr>
                  <a:t>)</a:t>
                </a: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533401" y="1371600"/>
                <a:ext cx="8381999" cy="4648200"/>
              </a:xfrm>
              <a:blipFill rotWithShape="1">
                <a:blip r:embed="rId3"/>
                <a:stretch>
                  <a:fillRect l="-1164" t="-917" r="-145" b="-9305"/>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9" name="TextBox 8"/>
          <p:cNvSpPr txBox="1"/>
          <p:nvPr/>
        </p:nvSpPr>
        <p:spPr>
          <a:xfrm>
            <a:off x="228600" y="5712023"/>
            <a:ext cx="7537641"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N.RN Operations with Rational and Irrational Numbers</a:t>
            </a:r>
            <a:endParaRPr lang="en-US" sz="1400" dirty="0"/>
          </a:p>
        </p:txBody>
      </p:sp>
    </p:spTree>
    <p:extLst>
      <p:ext uri="{BB962C8B-B14F-4D97-AF65-F5344CB8AC3E}">
        <p14:creationId xmlns:p14="http://schemas.microsoft.com/office/powerpoint/2010/main" val="2379911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igidea.jpg"/>
          <p:cNvPicPr>
            <a:picLocks noChangeAspect="1"/>
          </p:cNvPicPr>
          <p:nvPr/>
        </p:nvPicPr>
        <p:blipFill>
          <a:blip r:embed="rId3" cstate="print"/>
          <a:stretch>
            <a:fillRect/>
          </a:stretch>
        </p:blipFill>
        <p:spPr>
          <a:xfrm>
            <a:off x="6248400" y="762000"/>
            <a:ext cx="2819400" cy="4191000"/>
          </a:xfrm>
          <a:prstGeom prst="rect">
            <a:avLst/>
          </a:prstGeom>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304800" y="1219200"/>
            <a:ext cx="5943600" cy="5257800"/>
          </a:xfrm>
        </p:spPr>
        <p:txBody>
          <a:bodyPr/>
          <a:lstStyle/>
          <a:p>
            <a:pPr algn="l">
              <a:buFont typeface="Arial" pitchFamily="34" charset="0"/>
              <a:buChar char="•"/>
            </a:pPr>
            <a:r>
              <a:rPr lang="en-US" dirty="0" smtClean="0">
                <a:solidFill>
                  <a:schemeClr val="tx1"/>
                </a:solidFill>
                <a:latin typeface="Arial Narrow" pitchFamily="34" charset="0"/>
              </a:rPr>
              <a:t>Extend the properties of exponents to rational exponents.</a:t>
            </a:r>
            <a:endParaRPr lang="en-US" dirty="0">
              <a:solidFill>
                <a:schemeClr val="tx1"/>
              </a:solidFill>
              <a:latin typeface="Arial Narrow" pitchFamily="34" charset="0"/>
            </a:endParaRPr>
          </a:p>
          <a:p>
            <a:pPr algn="l">
              <a:buFont typeface="Arial" pitchFamily="34" charset="0"/>
              <a:buChar char="•"/>
            </a:pPr>
            <a:r>
              <a:rPr lang="en-US" dirty="0" smtClean="0">
                <a:solidFill>
                  <a:schemeClr val="tx1"/>
                </a:solidFill>
              </a:rPr>
              <a:t>Use properties of rational and irrational numbers.</a:t>
            </a:r>
            <a:endParaRPr lang="en-US" dirty="0">
              <a:solidFill>
                <a:schemeClr val="tx1"/>
              </a:solidFill>
            </a:endParaRPr>
          </a:p>
          <a:p>
            <a:pPr algn="l">
              <a:buFont typeface="Arial" pitchFamily="34" charset="0"/>
              <a:buChar char="•"/>
            </a:pPr>
            <a:r>
              <a:rPr lang="en-US" dirty="0" smtClean="0">
                <a:solidFill>
                  <a:schemeClr val="tx1"/>
                </a:solidFill>
                <a:latin typeface="Arial Narrow" pitchFamily="34" charset="0"/>
              </a:rPr>
              <a:t>Perform arithmetic operations on polynomials.</a:t>
            </a:r>
            <a:endParaRPr lang="en-US" dirty="0">
              <a:solidFill>
                <a:schemeClr val="tx1"/>
              </a:solidFill>
              <a:latin typeface="Arial Narrow" pitchFamily="34" charset="0"/>
            </a:endParaRPr>
          </a:p>
          <a:p>
            <a:pPr algn="l">
              <a:buFont typeface="Arial" pitchFamily="34" charset="0"/>
              <a:buChar char="•"/>
            </a:pPr>
            <a:r>
              <a:rPr lang="en-US" dirty="0" smtClean="0">
                <a:solidFill>
                  <a:schemeClr val="tx1"/>
                </a:solidFill>
              </a:rPr>
              <a:t>Perform arithmetic operations with complex numbers.</a:t>
            </a: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rotWithShape="1">
          <a:blip r:embed="rId3" cstate="print"/>
          <a:srcRect r="3174" b="39276"/>
          <a:stretch/>
        </p:blipFill>
        <p:spPr bwMode="auto">
          <a:xfrm>
            <a:off x="914400" y="1836738"/>
            <a:ext cx="7315200" cy="4259262"/>
          </a:xfrm>
          <a:prstGeom prst="rect">
            <a:avLst/>
          </a:prstGeom>
          <a:noFill/>
          <a:ln w="9525">
            <a:noFill/>
            <a:miter lim="800000"/>
            <a:headEnd/>
            <a:tailEnd/>
          </a:ln>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152400" y="1219200"/>
            <a:ext cx="8839200" cy="617538"/>
          </a:xfrm>
        </p:spPr>
        <p:txBody>
          <a:bodyPr/>
          <a:lstStyle/>
          <a:p>
            <a:r>
              <a:rPr lang="en-US" dirty="0" smtClean="0">
                <a:solidFill>
                  <a:schemeClr val="tx1"/>
                </a:solidFill>
              </a:rPr>
              <a:t>Standards for Mathematical Practice</a:t>
            </a: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60742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152400" y="1143000"/>
            <a:ext cx="5638800" cy="2895601"/>
          </a:xfrm>
        </p:spPr>
        <p:txBody>
          <a:bodyPr/>
          <a:lstStyle/>
          <a:p>
            <a:pPr marL="457200" indent="-457200" algn="l">
              <a:buFont typeface="Arial" pitchFamily="34" charset="0"/>
              <a:buChar char="•"/>
            </a:pPr>
            <a:r>
              <a:rPr lang="en-US" dirty="0" smtClean="0">
                <a:solidFill>
                  <a:schemeClr val="tx1"/>
                </a:solidFill>
              </a:rPr>
              <a:t>SMP 3 – Construct viable arguments and critique the reasoning of others</a:t>
            </a:r>
          </a:p>
          <a:p>
            <a:pPr marL="914400" lvl="1" indent="-457200" algn="l">
              <a:buFont typeface="Wingdings" pitchFamily="2" charset="2"/>
              <a:buChar char="Ø"/>
            </a:pPr>
            <a:r>
              <a:rPr lang="en-US" sz="2400" dirty="0" smtClean="0">
                <a:solidFill>
                  <a:schemeClr val="tx1"/>
                </a:solidFill>
              </a:rPr>
              <a:t>Student Sample Work</a:t>
            </a:r>
          </a:p>
          <a:p>
            <a:pPr marL="914400" lvl="1" indent="-457200" algn="l">
              <a:buFont typeface="Wingdings" pitchFamily="2" charset="2"/>
              <a:buChar char="Ø"/>
            </a:pPr>
            <a:r>
              <a:rPr lang="en-US" sz="2400" dirty="0" smtClean="0">
                <a:solidFill>
                  <a:schemeClr val="tx1"/>
                </a:solidFill>
              </a:rPr>
              <a:t>Feedback/Critique and Revision</a:t>
            </a:r>
            <a:endParaRPr lang="en-US" dirty="0" smtClean="0">
              <a:solidFill>
                <a:schemeClr val="tx1"/>
              </a:solidFill>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762000" y="4800600"/>
            <a:ext cx="8001000" cy="954107"/>
          </a:xfrm>
          <a:prstGeom prst="rect">
            <a:avLst/>
          </a:prstGeom>
          <a:noFill/>
        </p:spPr>
        <p:txBody>
          <a:bodyPr wrap="square" rtlCol="0">
            <a:spAutoFit/>
          </a:bodyPr>
          <a:lstStyle/>
          <a:p>
            <a:r>
              <a:rPr lang="en-US" sz="2800" dirty="0"/>
              <a:t>Expeditionary Learning </a:t>
            </a:r>
          </a:p>
          <a:p>
            <a:r>
              <a:rPr lang="en-US" sz="2800" dirty="0" smtClean="0">
                <a:hlinkClick r:id="rId4"/>
              </a:rPr>
              <a:t>http</a:t>
            </a:r>
            <a:r>
              <a:rPr lang="en-US" sz="2800" dirty="0">
                <a:hlinkClick r:id="rId4"/>
              </a:rPr>
              <a:t>://</a:t>
            </a:r>
            <a:r>
              <a:rPr lang="en-US" sz="2800" dirty="0" smtClean="0">
                <a:hlinkClick r:id="rId4"/>
              </a:rPr>
              <a:t>elschools.org/student-work/butterfly-drafts</a:t>
            </a:r>
            <a:endParaRPr lang="en-US" sz="2800" dirty="0" smtClean="0"/>
          </a:p>
        </p:txBody>
      </p:sp>
      <p:pic>
        <p:nvPicPr>
          <p:cNvPr id="1027"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20110" t="19102" r="55703" b="29401"/>
          <a:stretch/>
        </p:blipFill>
        <p:spPr bwMode="auto">
          <a:xfrm>
            <a:off x="5486400" y="1295400"/>
            <a:ext cx="3429000" cy="396240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02896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oherence2.jpg"/>
          <p:cNvPicPr>
            <a:picLocks noChangeAspect="1"/>
          </p:cNvPicPr>
          <p:nvPr/>
        </p:nvPicPr>
        <p:blipFill>
          <a:blip r:embed="rId3" cstate="print"/>
          <a:stretch>
            <a:fillRect/>
          </a:stretch>
        </p:blipFill>
        <p:spPr>
          <a:xfrm rot="16200000">
            <a:off x="5503985" y="744414"/>
            <a:ext cx="3470029" cy="3657600"/>
          </a:xfrm>
          <a:prstGeom prst="rect">
            <a:avLst/>
          </a:prstGeom>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Coherence and Focus</a:t>
            </a:r>
            <a:endParaRPr lang="en-US" dirty="0">
              <a:latin typeface="Arial Narrow" pitchFamily="34" charset="0"/>
            </a:endParaRPr>
          </a:p>
        </p:txBody>
      </p:sp>
      <p:sp>
        <p:nvSpPr>
          <p:cNvPr id="3" name="Subtitle 2"/>
          <p:cNvSpPr>
            <a:spLocks noGrp="1"/>
          </p:cNvSpPr>
          <p:nvPr>
            <p:ph type="subTitle" idx="1"/>
          </p:nvPr>
        </p:nvSpPr>
        <p:spPr>
          <a:xfrm>
            <a:off x="152400" y="1219200"/>
            <a:ext cx="5943600" cy="5257800"/>
          </a:xfrm>
        </p:spPr>
        <p:txBody>
          <a:bodyPr/>
          <a:lstStyle/>
          <a:p>
            <a:pPr lvl="1" algn="l">
              <a:buFont typeface="Arial" pitchFamily="34" charset="0"/>
              <a:buChar char="•"/>
            </a:pPr>
            <a:r>
              <a:rPr lang="en-US" dirty="0" smtClean="0">
                <a:solidFill>
                  <a:schemeClr val="tx1"/>
                </a:solidFill>
              </a:rPr>
              <a:t> K-9</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smtClean="0">
                <a:solidFill>
                  <a:schemeClr val="tx1"/>
                </a:solidFill>
              </a:rPr>
              <a:t> Algebraic expressions</a:t>
            </a:r>
          </a:p>
          <a:p>
            <a:pPr lvl="2" algn="l">
              <a:buFont typeface="Wingdings" pitchFamily="2" charset="2"/>
              <a:buChar char="Ø"/>
            </a:pPr>
            <a:r>
              <a:rPr lang="en-US" dirty="0" smtClean="0">
                <a:solidFill>
                  <a:schemeClr val="tx1"/>
                </a:solidFill>
              </a:rPr>
              <a:t> Properties of operations</a:t>
            </a:r>
          </a:p>
          <a:p>
            <a:pPr lvl="2" algn="l">
              <a:buFont typeface="Wingdings" pitchFamily="2" charset="2"/>
              <a:buChar char="Ø"/>
            </a:pPr>
            <a:r>
              <a:rPr lang="en-US" dirty="0">
                <a:solidFill>
                  <a:schemeClr val="tx1"/>
                </a:solidFill>
              </a:rPr>
              <a:t> </a:t>
            </a:r>
            <a:r>
              <a:rPr lang="en-US" dirty="0" smtClean="0">
                <a:solidFill>
                  <a:schemeClr val="tx1"/>
                </a:solidFill>
              </a:rPr>
              <a:t>Rational and irrational numbers</a:t>
            </a:r>
          </a:p>
          <a:p>
            <a:pPr lvl="2" algn="l">
              <a:buFont typeface="Wingdings" pitchFamily="2" charset="2"/>
              <a:buChar char="Ø"/>
            </a:pPr>
            <a:r>
              <a:rPr lang="en-US" dirty="0">
                <a:solidFill>
                  <a:schemeClr val="tx1"/>
                </a:solidFill>
              </a:rPr>
              <a:t> </a:t>
            </a:r>
            <a:r>
              <a:rPr lang="en-US" dirty="0" smtClean="0">
                <a:solidFill>
                  <a:schemeClr val="tx1"/>
                </a:solidFill>
              </a:rPr>
              <a:t>Radicals and integer exponents with numerical expressions</a:t>
            </a:r>
            <a:endParaRPr lang="en-US" dirty="0">
              <a:solidFill>
                <a:schemeClr val="tx1"/>
              </a:solidFill>
            </a:endParaRPr>
          </a:p>
          <a:p>
            <a:pPr lvl="2" algn="l">
              <a:buFont typeface="Wingdings" pitchFamily="2" charset="2"/>
              <a:buChar char="Ø"/>
            </a:pPr>
            <a:r>
              <a:rPr lang="en-US" dirty="0" smtClean="0">
                <a:solidFill>
                  <a:schemeClr val="tx1"/>
                </a:solidFill>
              </a:rPr>
              <a:t>11</a:t>
            </a:r>
            <a:r>
              <a:rPr lang="en-US" baseline="30000" dirty="0" smtClean="0">
                <a:solidFill>
                  <a:schemeClr val="tx1"/>
                </a:solidFill>
              </a:rPr>
              <a:t>th</a:t>
            </a:r>
            <a:r>
              <a:rPr lang="en-US" dirty="0" smtClean="0">
                <a:solidFill>
                  <a:schemeClr val="tx1"/>
                </a:solidFill>
              </a:rPr>
              <a:t>-12</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smtClean="0">
                <a:solidFill>
                  <a:schemeClr val="tx1"/>
                </a:solidFill>
              </a:rPr>
              <a:t> Polynomial identities and equations</a:t>
            </a:r>
          </a:p>
          <a:p>
            <a:pPr lvl="2" algn="l">
              <a:buFont typeface="Wingdings" pitchFamily="2" charset="2"/>
              <a:buChar char="Ø"/>
            </a:pPr>
            <a:r>
              <a:rPr lang="en-US" dirty="0">
                <a:solidFill>
                  <a:schemeClr val="tx1"/>
                </a:solidFill>
              </a:rPr>
              <a:t> </a:t>
            </a:r>
            <a:r>
              <a:rPr lang="en-US" dirty="0" smtClean="0">
                <a:solidFill>
                  <a:schemeClr val="tx1"/>
                </a:solidFill>
              </a:rPr>
              <a:t>Polynomial, square root, and cube root functions</a:t>
            </a:r>
            <a:endParaRPr lang="en-US" dirty="0">
              <a:solidFill>
                <a:schemeClr val="tx1"/>
              </a:solidFill>
            </a:endParaRPr>
          </a:p>
          <a:p>
            <a:pPr lvl="2" algn="l"/>
            <a:endParaRPr lang="en-US" dirty="0">
              <a:solidFill>
                <a:schemeClr val="tx1"/>
              </a:solidFill>
            </a:endParaRPr>
          </a:p>
          <a:p>
            <a:pPr algn="l">
              <a:buFont typeface="Arial" pitchFamily="34" charset="0"/>
              <a:buChar char="•"/>
            </a:pPr>
            <a:endParaRPr lang="en-US" dirty="0" smtClean="0">
              <a:solidFill>
                <a:schemeClr val="tx1"/>
              </a:solidFill>
              <a:latin typeface="Arial Narrow" pitchFamily="34" charset="0"/>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05800" cy="4343400"/>
          </a:xfrm>
        </p:spPr>
        <p:txBody>
          <a:bodyPr/>
          <a:lstStyle/>
          <a:p>
            <a:pPr algn="l"/>
            <a:r>
              <a:rPr lang="en-US" sz="2800" dirty="0" smtClean="0">
                <a:solidFill>
                  <a:schemeClr val="tx1"/>
                </a:solidFill>
              </a:rPr>
              <a:t>A biology student is studying bacterial growth, She was surprised to find that the population of the bacteria doubled every hour.</a:t>
            </a:r>
          </a:p>
          <a:p>
            <a:pPr algn="l"/>
            <a:r>
              <a:rPr lang="en-US" sz="2800" dirty="0" smtClean="0">
                <a:solidFill>
                  <a:schemeClr val="tx1"/>
                </a:solidFill>
              </a:rPr>
              <a:t>Complete the following table:</a:t>
            </a: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0" y="5715000"/>
            <a:ext cx="7745518"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N-RN Extending the Definitions of Exponents, Variation 2</a:t>
            </a:r>
            <a:endParaRPr lang="en-US" sz="1400"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3338513"/>
            <a:ext cx="8922677" cy="700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11472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05800" cy="4343400"/>
          </a:xfrm>
        </p:spPr>
        <p:txBody>
          <a:bodyPr/>
          <a:lstStyle/>
          <a:p>
            <a:pPr algn="l"/>
            <a:r>
              <a:rPr lang="en-US" sz="2800" dirty="0" smtClean="0">
                <a:solidFill>
                  <a:schemeClr val="tx1"/>
                </a:solidFill>
              </a:rPr>
              <a:t>The student conducting the study wants to create a table with more entries; specifically, she wants to fill in the population at each half hour. However she forgot to make these measurements so she want s to estimate the values.</a:t>
            </a:r>
          </a:p>
          <a:p>
            <a:pPr algn="l"/>
            <a:r>
              <a:rPr lang="en-US" sz="2800" dirty="0" smtClean="0">
                <a:solidFill>
                  <a:schemeClr val="tx1"/>
                </a:solidFill>
              </a:rPr>
              <a:t>Complete the following table:</a:t>
            </a: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0" y="5715000"/>
            <a:ext cx="7745518"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N-RN Extending the Definitions of Exponents, Variation 2</a:t>
            </a:r>
            <a:endParaRPr lang="en-US" sz="1400"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3753173"/>
            <a:ext cx="8763000" cy="742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7221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05800" cy="4343400"/>
          </a:xfrm>
        </p:spPr>
        <p:txBody>
          <a:bodyPr/>
          <a:lstStyle/>
          <a:p>
            <a:pPr algn="l"/>
            <a:r>
              <a:rPr lang="en-US" sz="2800" dirty="0" smtClean="0">
                <a:solidFill>
                  <a:schemeClr val="tx1"/>
                </a:solidFill>
              </a:rPr>
              <a:t>What if the student wanted to estimate the population every 20 minutes instead of every 30 minutes. What multiplier would be necessary to be consistent with the population doubling every hour?</a:t>
            </a:r>
          </a:p>
          <a:p>
            <a:pPr algn="l"/>
            <a:r>
              <a:rPr lang="en-US" sz="2800" dirty="0" smtClean="0">
                <a:solidFill>
                  <a:schemeClr val="tx1"/>
                </a:solidFill>
              </a:rPr>
              <a:t>Complete the following table:</a:t>
            </a: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0" y="5715000"/>
            <a:ext cx="7745518"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N-RN Extending the Definitions of Exponents, Variation 2</a:t>
            </a:r>
            <a:endParaRPr lang="en-US" sz="1400" dirty="0"/>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3735927"/>
            <a:ext cx="8922677" cy="836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58931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05800" cy="4343400"/>
              </a:xfrm>
            </p:spPr>
            <p:txBody>
              <a:bodyPr/>
              <a:lstStyle/>
              <a:p>
                <a:pPr algn="l"/>
                <a:r>
                  <a:rPr lang="en-US" sz="2800" dirty="0" smtClean="0">
                    <a:solidFill>
                      <a:schemeClr val="tx1"/>
                    </a:solidFill>
                  </a:rPr>
                  <a:t>Use the population context to explain why it makes sense that we define </a:t>
                </a:r>
                <a14:m>
                  <m:oMath xmlns:m="http://schemas.openxmlformats.org/officeDocument/2006/math">
                    <m:sSup>
                      <m:sSupPr>
                        <m:ctrlPr>
                          <a:rPr lang="en-US" sz="2800" i="1" smtClean="0">
                            <a:solidFill>
                              <a:schemeClr val="tx1"/>
                            </a:solidFill>
                            <a:latin typeface="Cambria Math"/>
                          </a:rPr>
                        </m:ctrlPr>
                      </m:sSupPr>
                      <m:e>
                        <m:r>
                          <a:rPr lang="en-US" sz="2800" b="0" i="1" smtClean="0">
                            <a:solidFill>
                              <a:schemeClr val="tx1"/>
                            </a:solidFill>
                            <a:latin typeface="Cambria Math"/>
                          </a:rPr>
                          <m:t>2</m:t>
                        </m:r>
                      </m:e>
                      <m:sup>
                        <m:box>
                          <m:boxPr>
                            <m:ctrlPr>
                              <a:rPr lang="en-US" sz="2800" i="1" smtClean="0">
                                <a:solidFill>
                                  <a:schemeClr val="tx1"/>
                                </a:solidFill>
                                <a:latin typeface="Cambria Math"/>
                              </a:rPr>
                            </m:ctrlPr>
                          </m:boxPr>
                          <m:e>
                            <m:argPr>
                              <m:argSz m:val="-1"/>
                            </m:argPr>
                            <m:f>
                              <m:fPr>
                                <m:ctrlPr>
                                  <a:rPr lang="en-US" sz="2800" i="1" smtClean="0">
                                    <a:solidFill>
                                      <a:schemeClr val="tx1"/>
                                    </a:solidFill>
                                    <a:latin typeface="Cambria Math"/>
                                  </a:rPr>
                                </m:ctrlPr>
                              </m:fPr>
                              <m:num>
                                <m:r>
                                  <a:rPr lang="en-US" sz="2800" b="0" i="1" smtClean="0">
                                    <a:solidFill>
                                      <a:schemeClr val="tx1"/>
                                    </a:solidFill>
                                    <a:latin typeface="Cambria Math"/>
                                  </a:rPr>
                                  <m:t>1</m:t>
                                </m:r>
                              </m:num>
                              <m:den>
                                <m:r>
                                  <a:rPr lang="en-US" sz="2800" b="0" i="1" smtClean="0">
                                    <a:solidFill>
                                      <a:schemeClr val="tx1"/>
                                    </a:solidFill>
                                    <a:latin typeface="Cambria Math"/>
                                  </a:rPr>
                                  <m:t>2</m:t>
                                </m:r>
                              </m:den>
                            </m:f>
                          </m:e>
                        </m:box>
                      </m:sup>
                    </m:sSup>
                  </m:oMath>
                </a14:m>
                <a:r>
                  <a:rPr lang="en-US" sz="2800" dirty="0" smtClean="0">
                    <a:solidFill>
                      <a:schemeClr val="tx1"/>
                    </a:solidFill>
                  </a:rPr>
                  <a:t> to be </a:t>
                </a:r>
                <a14:m>
                  <m:oMath xmlns:m="http://schemas.openxmlformats.org/officeDocument/2006/math">
                    <m:rad>
                      <m:radPr>
                        <m:degHide m:val="on"/>
                        <m:ctrlPr>
                          <a:rPr lang="en-US" sz="2800" i="1" smtClean="0">
                            <a:solidFill>
                              <a:schemeClr val="tx1"/>
                            </a:solidFill>
                            <a:latin typeface="Cambria Math"/>
                          </a:rPr>
                        </m:ctrlPr>
                      </m:radPr>
                      <m:deg/>
                      <m:e>
                        <m:r>
                          <a:rPr lang="en-US" sz="2800" b="0" i="1" smtClean="0">
                            <a:solidFill>
                              <a:schemeClr val="tx1"/>
                            </a:solidFill>
                            <a:latin typeface="Cambria Math"/>
                          </a:rPr>
                          <m:t>2</m:t>
                        </m:r>
                      </m:e>
                    </m:rad>
                  </m:oMath>
                </a14:m>
                <a:r>
                  <a:rPr lang="en-US" sz="2800" dirty="0" smtClean="0">
                    <a:solidFill>
                      <a:schemeClr val="tx1"/>
                    </a:solidFill>
                  </a:rPr>
                  <a:t> and </a:t>
                </a:r>
                <a14:m>
                  <m:oMath xmlns:m="http://schemas.openxmlformats.org/officeDocument/2006/math">
                    <m:sSup>
                      <m:sSupPr>
                        <m:ctrlPr>
                          <a:rPr lang="en-US" sz="2800" i="1" smtClean="0">
                            <a:solidFill>
                              <a:schemeClr val="tx1"/>
                            </a:solidFill>
                            <a:latin typeface="Cambria Math"/>
                          </a:rPr>
                        </m:ctrlPr>
                      </m:sSupPr>
                      <m:e>
                        <m:r>
                          <a:rPr lang="en-US" sz="2800" b="0" i="1" smtClean="0">
                            <a:solidFill>
                              <a:schemeClr val="tx1"/>
                            </a:solidFill>
                            <a:latin typeface="Cambria Math"/>
                          </a:rPr>
                          <m:t>2</m:t>
                        </m:r>
                      </m:e>
                      <m:sup>
                        <m:box>
                          <m:boxPr>
                            <m:ctrlPr>
                              <a:rPr lang="en-US" sz="2800" i="1" smtClean="0">
                                <a:solidFill>
                                  <a:schemeClr val="tx1"/>
                                </a:solidFill>
                                <a:latin typeface="Cambria Math"/>
                              </a:rPr>
                            </m:ctrlPr>
                          </m:boxPr>
                          <m:e>
                            <m:argPr>
                              <m:argSz m:val="-1"/>
                            </m:argPr>
                            <m:f>
                              <m:fPr>
                                <m:ctrlPr>
                                  <a:rPr lang="en-US" sz="2800" i="1" smtClean="0">
                                    <a:solidFill>
                                      <a:schemeClr val="tx1"/>
                                    </a:solidFill>
                                    <a:latin typeface="Cambria Math"/>
                                  </a:rPr>
                                </m:ctrlPr>
                              </m:fPr>
                              <m:num>
                                <m:r>
                                  <a:rPr lang="en-US" sz="2800" b="0" i="1" smtClean="0">
                                    <a:solidFill>
                                      <a:schemeClr val="tx1"/>
                                    </a:solidFill>
                                    <a:latin typeface="Cambria Math"/>
                                  </a:rPr>
                                  <m:t>1</m:t>
                                </m:r>
                              </m:num>
                              <m:den>
                                <m:r>
                                  <a:rPr lang="en-US" sz="2800" b="0" i="1" smtClean="0">
                                    <a:solidFill>
                                      <a:schemeClr val="tx1"/>
                                    </a:solidFill>
                                    <a:latin typeface="Cambria Math"/>
                                  </a:rPr>
                                  <m:t>3</m:t>
                                </m:r>
                              </m:den>
                            </m:f>
                          </m:e>
                        </m:box>
                      </m:sup>
                    </m:sSup>
                  </m:oMath>
                </a14:m>
                <a:r>
                  <a:rPr lang="en-US" sz="2800" dirty="0" smtClean="0">
                    <a:solidFill>
                      <a:schemeClr val="tx1"/>
                    </a:solidFill>
                  </a:rPr>
                  <a:t> to be </a:t>
                </a:r>
                <a14:m>
                  <m:oMath xmlns:m="http://schemas.openxmlformats.org/officeDocument/2006/math">
                    <m:rad>
                      <m:radPr>
                        <m:ctrlPr>
                          <a:rPr lang="en-US" sz="2800" i="1" smtClean="0">
                            <a:solidFill>
                              <a:schemeClr val="tx1"/>
                            </a:solidFill>
                            <a:latin typeface="Cambria Math"/>
                          </a:rPr>
                        </m:ctrlPr>
                      </m:radPr>
                      <m:deg>
                        <m:r>
                          <a:rPr lang="en-US" sz="2800" i="1" smtClean="0">
                            <a:solidFill>
                              <a:schemeClr val="tx1"/>
                            </a:solidFill>
                            <a:latin typeface="Cambria Math"/>
                          </a:rPr>
                          <m:t>3</m:t>
                        </m:r>
                      </m:deg>
                      <m:e>
                        <m:r>
                          <a:rPr lang="en-US" sz="2800" b="0" i="1" smtClean="0">
                            <a:solidFill>
                              <a:schemeClr val="tx1"/>
                            </a:solidFill>
                            <a:latin typeface="Cambria Math"/>
                          </a:rPr>
                          <m:t>2</m:t>
                        </m:r>
                      </m:e>
                    </m:rad>
                  </m:oMath>
                </a14:m>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05800" cy="4343400"/>
              </a:xfrm>
              <a:blipFill rotWithShape="1">
                <a:blip r:embed="rId3"/>
                <a:stretch>
                  <a:fillRect l="-1542" t="-1404" r="-661"/>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0" y="5715000"/>
            <a:ext cx="7745518"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N-RN Extending the Definitions of Exponents, Variation 2</a:t>
            </a:r>
            <a:endParaRPr lang="en-US" sz="1400" dirty="0"/>
          </a:p>
        </p:txBody>
      </p:sp>
      <p:grpSp>
        <p:nvGrpSpPr>
          <p:cNvPr id="5" name="Group 4"/>
          <p:cNvGrpSpPr/>
          <p:nvPr/>
        </p:nvGrpSpPr>
        <p:grpSpPr>
          <a:xfrm>
            <a:off x="457200" y="2438400"/>
            <a:ext cx="8532932" cy="2057400"/>
            <a:chOff x="457200" y="2819400"/>
            <a:chExt cx="8532932" cy="2057400"/>
          </a:xfrm>
        </p:grpSpPr>
        <p:pic>
          <p:nvPicPr>
            <p:cNvPr id="51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1" y="2819400"/>
              <a:ext cx="8532931" cy="606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3429000"/>
              <a:ext cx="8519747" cy="712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 y="4191000"/>
              <a:ext cx="8493369"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4795505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1"/>
            <a:ext cx="8686800" cy="761999"/>
          </a:xfrm>
          <a:solidFill>
            <a:schemeClr val="bg2">
              <a:lumMod val="75000"/>
            </a:schemeClr>
          </a:solidFill>
          <a:scene3d>
            <a:camera prst="orthographicFront"/>
            <a:lightRig rig="threePt" dir="t"/>
          </a:scene3d>
          <a:sp3d>
            <a:bevelT w="165100" prst="coolSlant"/>
          </a:sp3d>
        </p:spPr>
        <p:txBody>
          <a:bodyPr/>
          <a:lstStyle/>
          <a:p>
            <a:r>
              <a:rPr lang="en-US" sz="4000" dirty="0" smtClean="0">
                <a:latin typeface="Arial Narrow" pitchFamily="34" charset="0"/>
              </a:rPr>
              <a:t>Expectations and clearing up confusion</a:t>
            </a:r>
            <a:endParaRPr lang="en-US" sz="4000" dirty="0">
              <a:latin typeface="Arial Narrow" pitchFamily="34" charset="0"/>
            </a:endParaRPr>
          </a:p>
        </p:txBody>
      </p:sp>
      <p:sp>
        <p:nvSpPr>
          <p:cNvPr id="3" name="Subtitle 2"/>
          <p:cNvSpPr>
            <a:spLocks noGrp="1"/>
          </p:cNvSpPr>
          <p:nvPr>
            <p:ph type="subTitle" idx="1"/>
          </p:nvPr>
        </p:nvSpPr>
        <p:spPr>
          <a:xfrm>
            <a:off x="152400" y="1219200"/>
            <a:ext cx="8991600" cy="4724400"/>
          </a:xfrm>
        </p:spPr>
        <p:txBody>
          <a:bodyPr/>
          <a:lstStyle/>
          <a:p>
            <a:pPr algn="l">
              <a:buFont typeface="Arial" pitchFamily="34" charset="0"/>
              <a:buChar char="•"/>
            </a:pPr>
            <a:endParaRPr lang="en-US" sz="2600" dirty="0" smtClean="0">
              <a:solidFill>
                <a:schemeClr val="tx1"/>
              </a:solidFill>
              <a:latin typeface="Arial Narrow" pitchFamily="34" charset="0"/>
            </a:endParaRPr>
          </a:p>
          <a:p>
            <a:pPr algn="l">
              <a:buFont typeface="Arial" pitchFamily="34" charset="0"/>
              <a:buChar char="•"/>
            </a:pPr>
            <a:r>
              <a:rPr lang="en-US" sz="2600" dirty="0" smtClean="0">
                <a:solidFill>
                  <a:schemeClr val="tx1"/>
                </a:solidFill>
                <a:latin typeface="Arial Narrow" pitchFamily="34" charset="0"/>
              </a:rPr>
              <a:t> Intent and focus of Unit 1 webinar.</a:t>
            </a:r>
          </a:p>
          <a:p>
            <a:pPr algn="l">
              <a:buFont typeface="Arial" pitchFamily="34" charset="0"/>
              <a:buChar char="•"/>
            </a:pPr>
            <a:r>
              <a:rPr lang="en-US" sz="2600" dirty="0" smtClean="0">
                <a:solidFill>
                  <a:schemeClr val="tx1"/>
                </a:solidFill>
                <a:latin typeface="Arial Narrow" pitchFamily="34" charset="0"/>
              </a:rPr>
              <a:t> Framework tasks.</a:t>
            </a:r>
          </a:p>
          <a:p>
            <a:pPr algn="l">
              <a:buFont typeface="Arial" pitchFamily="34" charset="0"/>
              <a:buChar char="•"/>
            </a:pPr>
            <a:r>
              <a:rPr lang="en-US" sz="2600" dirty="0" smtClean="0">
                <a:solidFill>
                  <a:schemeClr val="tx1"/>
                </a:solidFill>
                <a:latin typeface="Arial Narrow" pitchFamily="34" charset="0"/>
              </a:rPr>
              <a:t> GPB sessions on Georgiastandards.org.</a:t>
            </a:r>
          </a:p>
          <a:p>
            <a:pPr algn="l">
              <a:buFont typeface="Arial" pitchFamily="34" charset="0"/>
              <a:buChar char="•"/>
            </a:pPr>
            <a:r>
              <a:rPr lang="en-US" sz="2600" dirty="0" smtClean="0">
                <a:solidFill>
                  <a:schemeClr val="tx1"/>
                </a:solidFill>
                <a:latin typeface="Arial Narrow" pitchFamily="34" charset="0"/>
              </a:rPr>
              <a:t> Standards for Mathematical Practice. </a:t>
            </a:r>
          </a:p>
          <a:p>
            <a:pPr algn="l">
              <a:buFont typeface="Arial" pitchFamily="34" charset="0"/>
              <a:buChar char="•"/>
            </a:pPr>
            <a:r>
              <a:rPr lang="en-US" sz="2600" dirty="0" smtClean="0">
                <a:solidFill>
                  <a:schemeClr val="tx1"/>
                </a:solidFill>
                <a:latin typeface="Arial Narrow" pitchFamily="34" charset="0"/>
              </a:rPr>
              <a:t> Resources. </a:t>
            </a:r>
          </a:p>
          <a:p>
            <a:pPr algn="l">
              <a:buFont typeface="Arial" pitchFamily="34" charset="0"/>
              <a:buChar char="•"/>
            </a:pPr>
            <a:r>
              <a:rPr lang="en-US" sz="2600" dirty="0" smtClean="0">
                <a:solidFill>
                  <a:schemeClr val="tx1"/>
                </a:solidFill>
                <a:latin typeface="Arial Narrow" pitchFamily="34" charset="0"/>
                <a:hlinkClick r:id="rId3"/>
              </a:rPr>
              <a:t> http://ccgpsmathematics9-10.wikispaces.com/</a:t>
            </a:r>
            <a:endParaRPr lang="en-US" sz="2600" dirty="0" smtClean="0">
              <a:solidFill>
                <a:schemeClr val="tx1"/>
              </a:solidFill>
              <a:latin typeface="Arial Narrow" pitchFamily="34" charset="0"/>
            </a:endParaRPr>
          </a:p>
          <a:p>
            <a:pPr algn="l"/>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5626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Confused2.jpg"/>
          <p:cNvPicPr>
            <a:picLocks noChangeAspect="1"/>
          </p:cNvPicPr>
          <p:nvPr/>
        </p:nvPicPr>
        <p:blipFill>
          <a:blip r:embed="rId5" cstate="print"/>
          <a:stretch>
            <a:fillRect/>
          </a:stretch>
        </p:blipFill>
        <p:spPr>
          <a:xfrm>
            <a:off x="6324600" y="1371600"/>
            <a:ext cx="2413000" cy="2895600"/>
          </a:xfrm>
          <a:prstGeom prst="rect">
            <a:avLst/>
          </a:prstGeom>
          <a:scene3d>
            <a:camera prst="orthographicFront"/>
            <a:lightRig rig="threePt" dir="t"/>
          </a:scene3d>
          <a:sp3d>
            <a:bevelT w="165100" prst="coolSlant"/>
          </a:sp3d>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05800" cy="4343400"/>
              </a:xfrm>
            </p:spPr>
            <p:txBody>
              <a:bodyPr/>
              <a:lstStyle/>
              <a:p>
                <a:pPr algn="l"/>
                <a:r>
                  <a:rPr lang="en-US" sz="2800" dirty="0" smtClean="0">
                    <a:solidFill>
                      <a:schemeClr val="tx1"/>
                    </a:solidFill>
                  </a:rPr>
                  <a:t>Use the population context to explain why it makes sense that we define </a:t>
                </a:r>
                <a14:m>
                  <m:oMath xmlns:m="http://schemas.openxmlformats.org/officeDocument/2006/math">
                    <m:sSup>
                      <m:sSupPr>
                        <m:ctrlPr>
                          <a:rPr lang="en-US" sz="2800" i="1" smtClean="0">
                            <a:solidFill>
                              <a:schemeClr val="tx1"/>
                            </a:solidFill>
                            <a:latin typeface="Cambria Math"/>
                          </a:rPr>
                        </m:ctrlPr>
                      </m:sSupPr>
                      <m:e>
                        <m:r>
                          <a:rPr lang="en-US" sz="2800" b="0" i="1" smtClean="0">
                            <a:solidFill>
                              <a:schemeClr val="tx1"/>
                            </a:solidFill>
                            <a:latin typeface="Cambria Math"/>
                          </a:rPr>
                          <m:t>2</m:t>
                        </m:r>
                      </m:e>
                      <m:sup>
                        <m:box>
                          <m:boxPr>
                            <m:ctrlPr>
                              <a:rPr lang="en-US" sz="2800" i="1" smtClean="0">
                                <a:solidFill>
                                  <a:schemeClr val="tx1"/>
                                </a:solidFill>
                                <a:latin typeface="Cambria Math"/>
                              </a:rPr>
                            </m:ctrlPr>
                          </m:boxPr>
                          <m:e>
                            <m:argPr>
                              <m:argSz m:val="-1"/>
                            </m:argPr>
                            <m:f>
                              <m:fPr>
                                <m:ctrlPr>
                                  <a:rPr lang="en-US" sz="2800" i="1" smtClean="0">
                                    <a:solidFill>
                                      <a:schemeClr val="tx1"/>
                                    </a:solidFill>
                                    <a:latin typeface="Cambria Math"/>
                                  </a:rPr>
                                </m:ctrlPr>
                              </m:fPr>
                              <m:num>
                                <m:r>
                                  <a:rPr lang="en-US" sz="2800" b="0" i="1" smtClean="0">
                                    <a:solidFill>
                                      <a:schemeClr val="tx1"/>
                                    </a:solidFill>
                                    <a:latin typeface="Cambria Math"/>
                                  </a:rPr>
                                  <m:t>1</m:t>
                                </m:r>
                              </m:num>
                              <m:den>
                                <m:r>
                                  <a:rPr lang="en-US" sz="2800" b="0" i="1" smtClean="0">
                                    <a:solidFill>
                                      <a:schemeClr val="tx1"/>
                                    </a:solidFill>
                                    <a:latin typeface="Cambria Math"/>
                                  </a:rPr>
                                  <m:t>2</m:t>
                                </m:r>
                              </m:den>
                            </m:f>
                          </m:e>
                        </m:box>
                      </m:sup>
                    </m:sSup>
                  </m:oMath>
                </a14:m>
                <a:r>
                  <a:rPr lang="en-US" sz="2800" dirty="0" smtClean="0">
                    <a:solidFill>
                      <a:schemeClr val="tx1"/>
                    </a:solidFill>
                  </a:rPr>
                  <a:t> to be </a:t>
                </a:r>
                <a14:m>
                  <m:oMath xmlns:m="http://schemas.openxmlformats.org/officeDocument/2006/math">
                    <m:rad>
                      <m:radPr>
                        <m:degHide m:val="on"/>
                        <m:ctrlPr>
                          <a:rPr lang="en-US" sz="2800" i="1" smtClean="0">
                            <a:solidFill>
                              <a:schemeClr val="tx1"/>
                            </a:solidFill>
                            <a:latin typeface="Cambria Math"/>
                          </a:rPr>
                        </m:ctrlPr>
                      </m:radPr>
                      <m:deg/>
                      <m:e>
                        <m:r>
                          <a:rPr lang="en-US" sz="2800" b="0" i="1" smtClean="0">
                            <a:solidFill>
                              <a:schemeClr val="tx1"/>
                            </a:solidFill>
                            <a:latin typeface="Cambria Math"/>
                          </a:rPr>
                          <m:t>2</m:t>
                        </m:r>
                      </m:e>
                    </m:rad>
                  </m:oMath>
                </a14:m>
                <a:r>
                  <a:rPr lang="en-US" sz="2800" dirty="0" smtClean="0">
                    <a:solidFill>
                      <a:schemeClr val="tx1"/>
                    </a:solidFill>
                  </a:rPr>
                  <a:t> and </a:t>
                </a:r>
                <a14:m>
                  <m:oMath xmlns:m="http://schemas.openxmlformats.org/officeDocument/2006/math">
                    <m:sSup>
                      <m:sSupPr>
                        <m:ctrlPr>
                          <a:rPr lang="en-US" sz="2800" i="1" smtClean="0">
                            <a:solidFill>
                              <a:schemeClr val="tx1"/>
                            </a:solidFill>
                            <a:latin typeface="Cambria Math"/>
                          </a:rPr>
                        </m:ctrlPr>
                      </m:sSupPr>
                      <m:e>
                        <m:r>
                          <a:rPr lang="en-US" sz="2800" b="0" i="1" smtClean="0">
                            <a:solidFill>
                              <a:schemeClr val="tx1"/>
                            </a:solidFill>
                            <a:latin typeface="Cambria Math"/>
                          </a:rPr>
                          <m:t>2</m:t>
                        </m:r>
                      </m:e>
                      <m:sup>
                        <m:box>
                          <m:boxPr>
                            <m:ctrlPr>
                              <a:rPr lang="en-US" sz="2800" i="1" smtClean="0">
                                <a:solidFill>
                                  <a:schemeClr val="tx1"/>
                                </a:solidFill>
                                <a:latin typeface="Cambria Math"/>
                              </a:rPr>
                            </m:ctrlPr>
                          </m:boxPr>
                          <m:e>
                            <m:argPr>
                              <m:argSz m:val="-1"/>
                            </m:argPr>
                            <m:f>
                              <m:fPr>
                                <m:ctrlPr>
                                  <a:rPr lang="en-US" sz="2800" i="1" smtClean="0">
                                    <a:solidFill>
                                      <a:schemeClr val="tx1"/>
                                    </a:solidFill>
                                    <a:latin typeface="Cambria Math"/>
                                  </a:rPr>
                                </m:ctrlPr>
                              </m:fPr>
                              <m:num>
                                <m:r>
                                  <a:rPr lang="en-US" sz="2800" b="0" i="1" smtClean="0">
                                    <a:solidFill>
                                      <a:schemeClr val="tx1"/>
                                    </a:solidFill>
                                    <a:latin typeface="Cambria Math"/>
                                  </a:rPr>
                                  <m:t>1</m:t>
                                </m:r>
                              </m:num>
                              <m:den>
                                <m:r>
                                  <a:rPr lang="en-US" sz="2800" b="0" i="1" smtClean="0">
                                    <a:solidFill>
                                      <a:schemeClr val="tx1"/>
                                    </a:solidFill>
                                    <a:latin typeface="Cambria Math"/>
                                  </a:rPr>
                                  <m:t>3</m:t>
                                </m:r>
                              </m:den>
                            </m:f>
                          </m:e>
                        </m:box>
                      </m:sup>
                    </m:sSup>
                  </m:oMath>
                </a14:m>
                <a:r>
                  <a:rPr lang="en-US" sz="2800" dirty="0" smtClean="0">
                    <a:solidFill>
                      <a:schemeClr val="tx1"/>
                    </a:solidFill>
                  </a:rPr>
                  <a:t> to be </a:t>
                </a:r>
                <a14:m>
                  <m:oMath xmlns:m="http://schemas.openxmlformats.org/officeDocument/2006/math">
                    <m:rad>
                      <m:radPr>
                        <m:ctrlPr>
                          <a:rPr lang="en-US" sz="2800" i="1" smtClean="0">
                            <a:solidFill>
                              <a:schemeClr val="tx1"/>
                            </a:solidFill>
                            <a:latin typeface="Cambria Math"/>
                          </a:rPr>
                        </m:ctrlPr>
                      </m:radPr>
                      <m:deg>
                        <m:r>
                          <a:rPr lang="en-US" sz="2800" i="1" smtClean="0">
                            <a:solidFill>
                              <a:schemeClr val="tx1"/>
                            </a:solidFill>
                            <a:latin typeface="Cambria Math"/>
                          </a:rPr>
                          <m:t>3</m:t>
                        </m:r>
                      </m:deg>
                      <m:e>
                        <m:r>
                          <a:rPr lang="en-US" sz="2800" b="0" i="1" smtClean="0">
                            <a:solidFill>
                              <a:schemeClr val="tx1"/>
                            </a:solidFill>
                            <a:latin typeface="Cambria Math"/>
                          </a:rPr>
                          <m:t>2</m:t>
                        </m:r>
                      </m:e>
                    </m:rad>
                  </m:oMath>
                </a14:m>
                <a:endParaRPr lang="en-US" sz="2800" dirty="0" smtClean="0">
                  <a:solidFill>
                    <a:schemeClr val="tx1"/>
                  </a:solidFill>
                </a:endParaRPr>
              </a:p>
              <a:p>
                <a:pPr marL="514350" indent="-514350" algn="l"/>
                <a:r>
                  <a:rPr lang="en-US" sz="2800" dirty="0" smtClean="0">
                    <a:solidFill>
                      <a:schemeClr val="tx1"/>
                    </a:solidFill>
                  </a:rPr>
                  <a:t>The equation for the population</a:t>
                </a:r>
              </a:p>
              <a:p>
                <a:pPr marL="514350" indent="-514350" algn="l"/>
                <a:r>
                  <a:rPr lang="en-US" sz="2800" dirty="0" smtClean="0">
                    <a:solidFill>
                      <a:schemeClr val="tx1"/>
                    </a:solidFill>
                  </a:rPr>
                  <a:t>is </a:t>
                </a:r>
                <a14:m>
                  <m:oMath xmlns:m="http://schemas.openxmlformats.org/officeDocument/2006/math">
                    <m:r>
                      <a:rPr lang="en-US" sz="2800" b="0" i="1" smtClean="0">
                        <a:solidFill>
                          <a:schemeClr val="tx1"/>
                        </a:solidFill>
                        <a:latin typeface="Cambria Math"/>
                      </a:rPr>
                      <m:t>𝑃</m:t>
                    </m:r>
                    <m:r>
                      <a:rPr lang="en-US" sz="2800" b="0" i="1" smtClean="0">
                        <a:solidFill>
                          <a:schemeClr val="tx1"/>
                        </a:solidFill>
                        <a:latin typeface="Cambria Math"/>
                      </a:rPr>
                      <m:t>=4</m:t>
                    </m:r>
                    <m:sSup>
                      <m:sSupPr>
                        <m:ctrlPr>
                          <a:rPr lang="en-US" sz="2800" b="0" i="1" smtClean="0">
                            <a:solidFill>
                              <a:schemeClr val="tx1"/>
                            </a:solidFill>
                            <a:latin typeface="Cambria Math"/>
                          </a:rPr>
                        </m:ctrlPr>
                      </m:sSupPr>
                      <m:e>
                        <m:r>
                          <a:rPr lang="en-US" sz="2800" b="0" i="1" smtClean="0">
                            <a:solidFill>
                              <a:schemeClr val="tx1"/>
                            </a:solidFill>
                            <a:latin typeface="Cambria Math"/>
                          </a:rPr>
                          <m:t>(2)</m:t>
                        </m:r>
                      </m:e>
                      <m:sup>
                        <m:r>
                          <a:rPr lang="en-US" sz="2800" b="0" i="1" smtClean="0">
                            <a:solidFill>
                              <a:schemeClr val="tx1"/>
                            </a:solidFill>
                            <a:latin typeface="Cambria Math"/>
                          </a:rPr>
                          <m:t>𝑡</m:t>
                        </m:r>
                      </m:sup>
                    </m:sSup>
                  </m:oMath>
                </a14:m>
                <a:r>
                  <a:rPr lang="en-US" sz="2800" dirty="0" smtClean="0">
                    <a:solidFill>
                      <a:schemeClr val="tx1"/>
                    </a:solidFill>
                  </a:rPr>
                  <a:t>.</a:t>
                </a:r>
              </a:p>
              <a:p>
                <a:pPr marL="514350" indent="-514350" algn="l"/>
                <a14:m>
                  <m:oMathPara xmlns:m="http://schemas.openxmlformats.org/officeDocument/2006/math">
                    <m:oMathParaPr>
                      <m:jc m:val="left"/>
                    </m:oMathParaPr>
                    <m:oMath xmlns:m="http://schemas.openxmlformats.org/officeDocument/2006/math">
                      <m:r>
                        <a:rPr lang="en-US" sz="2800" b="0" i="1" smtClean="0">
                          <a:solidFill>
                            <a:schemeClr val="tx1"/>
                          </a:solidFill>
                          <a:latin typeface="Cambria Math"/>
                        </a:rPr>
                        <m:t>𝑃</m:t>
                      </m:r>
                      <m:d>
                        <m:dPr>
                          <m:ctrlPr>
                            <a:rPr lang="en-US" sz="2800" b="0" i="1" smtClean="0">
                              <a:solidFill>
                                <a:schemeClr val="tx1"/>
                              </a:solidFill>
                              <a:latin typeface="Cambria Math"/>
                            </a:rPr>
                          </m:ctrlPr>
                        </m:dPr>
                        <m:e>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1</m:t>
                                  </m:r>
                                </m:num>
                                <m:den>
                                  <m:r>
                                    <a:rPr lang="en-US" sz="2800" b="0" i="1" smtClean="0">
                                      <a:solidFill>
                                        <a:schemeClr val="tx1"/>
                                      </a:solidFill>
                                      <a:latin typeface="Cambria Math"/>
                                    </a:rPr>
                                    <m:t>2</m:t>
                                  </m:r>
                                </m:den>
                              </m:f>
                            </m:e>
                          </m:box>
                        </m:e>
                      </m:d>
                      <m:r>
                        <a:rPr lang="en-US" sz="2800" b="0" i="1" smtClean="0">
                          <a:solidFill>
                            <a:schemeClr val="tx1"/>
                          </a:solidFill>
                          <a:latin typeface="Cambria Math"/>
                        </a:rPr>
                        <m:t>=4</m:t>
                      </m:r>
                      <m:sSup>
                        <m:sSupPr>
                          <m:ctrlPr>
                            <a:rPr lang="en-US" sz="2800" b="0" i="1" smtClean="0">
                              <a:solidFill>
                                <a:schemeClr val="tx1"/>
                              </a:solidFill>
                              <a:latin typeface="Cambria Math"/>
                            </a:rPr>
                          </m:ctrlPr>
                        </m:sSupPr>
                        <m:e>
                          <m:r>
                            <a:rPr lang="en-US" sz="2800" b="0" i="1" smtClean="0">
                              <a:solidFill>
                                <a:schemeClr val="tx1"/>
                              </a:solidFill>
                              <a:latin typeface="Cambria Math"/>
                            </a:rPr>
                            <m:t>(2)</m:t>
                          </m:r>
                        </m:e>
                        <m:sup>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1</m:t>
                                  </m:r>
                                </m:num>
                                <m:den>
                                  <m:r>
                                    <a:rPr lang="en-US" sz="2800" b="0" i="1" smtClean="0">
                                      <a:solidFill>
                                        <a:schemeClr val="tx1"/>
                                      </a:solidFill>
                                      <a:latin typeface="Cambria Math"/>
                                    </a:rPr>
                                    <m:t>2</m:t>
                                  </m:r>
                                </m:den>
                              </m:f>
                            </m:e>
                          </m:box>
                        </m:sup>
                      </m:sSup>
                      <m:r>
                        <a:rPr lang="en-US" sz="2800" b="0" i="1" smtClean="0">
                          <a:solidFill>
                            <a:schemeClr val="tx1"/>
                          </a:solidFill>
                          <a:latin typeface="Cambria Math"/>
                        </a:rPr>
                        <m:t>=4</m:t>
                      </m:r>
                      <m:r>
                        <a:rPr lang="en-US" sz="2800" b="0" i="1" smtClean="0">
                          <a:solidFill>
                            <a:schemeClr val="tx1"/>
                          </a:solidFill>
                          <a:latin typeface="Cambria Math"/>
                          <a:ea typeface="Cambria Math"/>
                        </a:rPr>
                        <m:t>∙</m:t>
                      </m:r>
                      <m:rad>
                        <m:radPr>
                          <m:degHide m:val="on"/>
                          <m:ctrlPr>
                            <a:rPr lang="en-US" sz="2800" b="0" i="1" smtClean="0">
                              <a:solidFill>
                                <a:schemeClr val="tx1"/>
                              </a:solidFill>
                              <a:latin typeface="Cambria Math"/>
                              <a:ea typeface="Cambria Math"/>
                            </a:rPr>
                          </m:ctrlPr>
                        </m:radPr>
                        <m:deg/>
                        <m:e>
                          <m:r>
                            <a:rPr lang="en-US" sz="2800" b="0" i="1" smtClean="0">
                              <a:solidFill>
                                <a:schemeClr val="tx1"/>
                              </a:solidFill>
                              <a:latin typeface="Cambria Math"/>
                              <a:ea typeface="Cambria Math"/>
                            </a:rPr>
                            <m:t>2</m:t>
                          </m:r>
                        </m:e>
                      </m:rad>
                    </m:oMath>
                  </m:oMathPara>
                </a14:m>
                <a:endParaRPr lang="en-US" sz="2800" b="0" i="1" dirty="0" smtClean="0">
                  <a:solidFill>
                    <a:schemeClr val="tx1"/>
                  </a:solidFill>
                  <a:latin typeface="Cambria Math"/>
                  <a:ea typeface="Cambria Math"/>
                </a:endParaRPr>
              </a:p>
              <a:p>
                <a:pPr marL="971550" lvl="1" indent="-514350" algn="l"/>
                <a14:m>
                  <m:oMath xmlns:m="http://schemas.openxmlformats.org/officeDocument/2006/math">
                    <m:r>
                      <a:rPr lang="en-US" sz="2400" b="0" i="1" smtClean="0">
                        <a:solidFill>
                          <a:schemeClr val="tx1"/>
                        </a:solidFill>
                        <a:latin typeface="Cambria Math"/>
                        <a:ea typeface="Cambria Math"/>
                      </a:rPr>
                      <m:t>∴</m:t>
                    </m:r>
                    <m:sSup>
                      <m:sSupPr>
                        <m:ctrlPr>
                          <a:rPr lang="en-US" sz="2400" i="1">
                            <a:solidFill>
                              <a:schemeClr val="tx1"/>
                            </a:solidFill>
                            <a:latin typeface="Cambria Math"/>
                          </a:rPr>
                        </m:ctrlPr>
                      </m:sSupPr>
                      <m:e>
                        <m:r>
                          <a:rPr lang="en-US" sz="2400" i="1">
                            <a:solidFill>
                              <a:schemeClr val="tx1"/>
                            </a:solidFill>
                            <a:latin typeface="Cambria Math"/>
                          </a:rPr>
                          <m:t>(2)</m:t>
                        </m:r>
                      </m:e>
                      <m:sup>
                        <m:box>
                          <m:boxPr>
                            <m:ctrlPr>
                              <a:rPr lang="en-US" sz="2400" i="1">
                                <a:solidFill>
                                  <a:schemeClr val="tx1"/>
                                </a:solidFill>
                                <a:latin typeface="Cambria Math"/>
                              </a:rPr>
                            </m:ctrlPr>
                          </m:boxPr>
                          <m:e>
                            <m:argPr>
                              <m:argSz m:val="-1"/>
                            </m:argPr>
                            <m:f>
                              <m:fPr>
                                <m:ctrlPr>
                                  <a:rPr lang="en-US" sz="2400" i="1">
                                    <a:solidFill>
                                      <a:schemeClr val="tx1"/>
                                    </a:solidFill>
                                    <a:latin typeface="Cambria Math"/>
                                  </a:rPr>
                                </m:ctrlPr>
                              </m:fPr>
                              <m:num>
                                <m:r>
                                  <a:rPr lang="en-US" sz="2400" i="1">
                                    <a:solidFill>
                                      <a:schemeClr val="tx1"/>
                                    </a:solidFill>
                                    <a:latin typeface="Cambria Math"/>
                                  </a:rPr>
                                  <m:t>1</m:t>
                                </m:r>
                              </m:num>
                              <m:den>
                                <m:r>
                                  <a:rPr lang="en-US" sz="2400" i="1">
                                    <a:solidFill>
                                      <a:schemeClr val="tx1"/>
                                    </a:solidFill>
                                    <a:latin typeface="Cambria Math"/>
                                  </a:rPr>
                                  <m:t>2</m:t>
                                </m:r>
                              </m:den>
                            </m:f>
                          </m:e>
                        </m:box>
                      </m:sup>
                    </m:sSup>
                    <m:r>
                      <a:rPr lang="en-US" sz="2400" b="0" i="0" smtClean="0">
                        <a:solidFill>
                          <a:schemeClr val="tx1"/>
                        </a:solidFill>
                        <a:latin typeface="Cambria Math"/>
                      </a:rPr>
                      <m:t>=</m:t>
                    </m:r>
                  </m:oMath>
                </a14:m>
                <a:r>
                  <a:rPr lang="en-US" sz="2400" dirty="0">
                    <a:solidFill>
                      <a:schemeClr val="tx1"/>
                    </a:solidFill>
                    <a:ea typeface="Cambria Math"/>
                  </a:rPr>
                  <a:t> </a:t>
                </a:r>
                <a14:m>
                  <m:oMath xmlns:m="http://schemas.openxmlformats.org/officeDocument/2006/math">
                    <m:rad>
                      <m:radPr>
                        <m:degHide m:val="on"/>
                        <m:ctrlPr>
                          <a:rPr lang="en-US" sz="2400" i="1">
                            <a:solidFill>
                              <a:schemeClr val="tx1"/>
                            </a:solidFill>
                            <a:latin typeface="Cambria Math"/>
                            <a:ea typeface="Cambria Math"/>
                          </a:rPr>
                        </m:ctrlPr>
                      </m:radPr>
                      <m:deg/>
                      <m:e>
                        <m:r>
                          <a:rPr lang="en-US" sz="2400" i="1">
                            <a:solidFill>
                              <a:schemeClr val="tx1"/>
                            </a:solidFill>
                            <a:latin typeface="Cambria Math"/>
                            <a:ea typeface="Cambria Math"/>
                          </a:rPr>
                          <m:t>2</m:t>
                        </m:r>
                      </m:e>
                    </m:rad>
                  </m:oMath>
                </a14:m>
                <a:endParaRPr lang="en-US" sz="24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05800" cy="4343400"/>
              </a:xfrm>
              <a:blipFill rotWithShape="1">
                <a:blip r:embed="rId3"/>
                <a:stretch>
                  <a:fillRect l="-1542" t="-1404" r="-661"/>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0" y="5715000"/>
            <a:ext cx="7745518"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N-RN Extending the Definitions of Exponents, Variation 2</a:t>
            </a:r>
            <a:endParaRPr lang="en-US" sz="1400" dirty="0"/>
          </a:p>
        </p:txBody>
      </p:sp>
      <p:grpSp>
        <p:nvGrpSpPr>
          <p:cNvPr id="5" name="Group 4"/>
          <p:cNvGrpSpPr/>
          <p:nvPr/>
        </p:nvGrpSpPr>
        <p:grpSpPr>
          <a:xfrm>
            <a:off x="4648200" y="2401825"/>
            <a:ext cx="4400107" cy="1060922"/>
            <a:chOff x="457200" y="2819400"/>
            <a:chExt cx="8532932" cy="2057400"/>
          </a:xfrm>
        </p:grpSpPr>
        <p:pic>
          <p:nvPicPr>
            <p:cNvPr id="5122"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201" y="2819400"/>
              <a:ext cx="8532931" cy="606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3429000"/>
              <a:ext cx="8519747" cy="712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 y="4191000"/>
              <a:ext cx="8493369"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1144045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05800" cy="4343400"/>
              </a:xfrm>
            </p:spPr>
            <p:txBody>
              <a:bodyPr/>
              <a:lstStyle/>
              <a:p>
                <a:pPr algn="l"/>
                <a:r>
                  <a:rPr lang="en-US" sz="2800" dirty="0" smtClean="0">
                    <a:solidFill>
                      <a:schemeClr val="tx1"/>
                    </a:solidFill>
                  </a:rPr>
                  <a:t>Use the population context to explain why it makes sense that we define </a:t>
                </a:r>
                <a14:m>
                  <m:oMath xmlns:m="http://schemas.openxmlformats.org/officeDocument/2006/math">
                    <m:sSup>
                      <m:sSupPr>
                        <m:ctrlPr>
                          <a:rPr lang="en-US" sz="2800" i="1" smtClean="0">
                            <a:solidFill>
                              <a:schemeClr val="tx1"/>
                            </a:solidFill>
                            <a:latin typeface="Cambria Math"/>
                          </a:rPr>
                        </m:ctrlPr>
                      </m:sSupPr>
                      <m:e>
                        <m:r>
                          <a:rPr lang="en-US" sz="2800" b="0" i="1" smtClean="0">
                            <a:solidFill>
                              <a:schemeClr val="tx1"/>
                            </a:solidFill>
                            <a:latin typeface="Cambria Math"/>
                          </a:rPr>
                          <m:t>2</m:t>
                        </m:r>
                      </m:e>
                      <m:sup>
                        <m:box>
                          <m:boxPr>
                            <m:ctrlPr>
                              <a:rPr lang="en-US" sz="2800" i="1" smtClean="0">
                                <a:solidFill>
                                  <a:schemeClr val="tx1"/>
                                </a:solidFill>
                                <a:latin typeface="Cambria Math"/>
                              </a:rPr>
                            </m:ctrlPr>
                          </m:boxPr>
                          <m:e>
                            <m:argPr>
                              <m:argSz m:val="-1"/>
                            </m:argPr>
                            <m:f>
                              <m:fPr>
                                <m:ctrlPr>
                                  <a:rPr lang="en-US" sz="2800" i="1" smtClean="0">
                                    <a:solidFill>
                                      <a:schemeClr val="tx1"/>
                                    </a:solidFill>
                                    <a:latin typeface="Cambria Math"/>
                                  </a:rPr>
                                </m:ctrlPr>
                              </m:fPr>
                              <m:num>
                                <m:r>
                                  <a:rPr lang="en-US" sz="2800" b="0" i="1" smtClean="0">
                                    <a:solidFill>
                                      <a:schemeClr val="tx1"/>
                                    </a:solidFill>
                                    <a:latin typeface="Cambria Math"/>
                                  </a:rPr>
                                  <m:t>1</m:t>
                                </m:r>
                              </m:num>
                              <m:den>
                                <m:r>
                                  <a:rPr lang="en-US" sz="2800" b="0" i="1" smtClean="0">
                                    <a:solidFill>
                                      <a:schemeClr val="tx1"/>
                                    </a:solidFill>
                                    <a:latin typeface="Cambria Math"/>
                                  </a:rPr>
                                  <m:t>2</m:t>
                                </m:r>
                              </m:den>
                            </m:f>
                          </m:e>
                        </m:box>
                      </m:sup>
                    </m:sSup>
                  </m:oMath>
                </a14:m>
                <a:r>
                  <a:rPr lang="en-US" sz="2800" dirty="0" smtClean="0">
                    <a:solidFill>
                      <a:schemeClr val="tx1"/>
                    </a:solidFill>
                  </a:rPr>
                  <a:t> to be </a:t>
                </a:r>
                <a14:m>
                  <m:oMath xmlns:m="http://schemas.openxmlformats.org/officeDocument/2006/math">
                    <m:rad>
                      <m:radPr>
                        <m:degHide m:val="on"/>
                        <m:ctrlPr>
                          <a:rPr lang="en-US" sz="2800" i="1" smtClean="0">
                            <a:solidFill>
                              <a:schemeClr val="tx1"/>
                            </a:solidFill>
                            <a:latin typeface="Cambria Math"/>
                          </a:rPr>
                        </m:ctrlPr>
                      </m:radPr>
                      <m:deg/>
                      <m:e>
                        <m:r>
                          <a:rPr lang="en-US" sz="2800" b="0" i="1" smtClean="0">
                            <a:solidFill>
                              <a:schemeClr val="tx1"/>
                            </a:solidFill>
                            <a:latin typeface="Cambria Math"/>
                          </a:rPr>
                          <m:t>2</m:t>
                        </m:r>
                      </m:e>
                    </m:rad>
                  </m:oMath>
                </a14:m>
                <a:r>
                  <a:rPr lang="en-US" sz="2800" dirty="0" smtClean="0">
                    <a:solidFill>
                      <a:schemeClr val="tx1"/>
                    </a:solidFill>
                  </a:rPr>
                  <a:t> and </a:t>
                </a:r>
                <a14:m>
                  <m:oMath xmlns:m="http://schemas.openxmlformats.org/officeDocument/2006/math">
                    <m:sSup>
                      <m:sSupPr>
                        <m:ctrlPr>
                          <a:rPr lang="en-US" sz="2800" i="1" smtClean="0">
                            <a:solidFill>
                              <a:schemeClr val="tx1"/>
                            </a:solidFill>
                            <a:latin typeface="Cambria Math"/>
                          </a:rPr>
                        </m:ctrlPr>
                      </m:sSupPr>
                      <m:e>
                        <m:r>
                          <a:rPr lang="en-US" sz="2800" b="0" i="1" smtClean="0">
                            <a:solidFill>
                              <a:schemeClr val="tx1"/>
                            </a:solidFill>
                            <a:latin typeface="Cambria Math"/>
                          </a:rPr>
                          <m:t>2</m:t>
                        </m:r>
                      </m:e>
                      <m:sup>
                        <m:box>
                          <m:boxPr>
                            <m:ctrlPr>
                              <a:rPr lang="en-US" sz="2800" i="1" smtClean="0">
                                <a:solidFill>
                                  <a:schemeClr val="tx1"/>
                                </a:solidFill>
                                <a:latin typeface="Cambria Math"/>
                              </a:rPr>
                            </m:ctrlPr>
                          </m:boxPr>
                          <m:e>
                            <m:argPr>
                              <m:argSz m:val="-1"/>
                            </m:argPr>
                            <m:f>
                              <m:fPr>
                                <m:ctrlPr>
                                  <a:rPr lang="en-US" sz="2800" i="1" smtClean="0">
                                    <a:solidFill>
                                      <a:schemeClr val="tx1"/>
                                    </a:solidFill>
                                    <a:latin typeface="Cambria Math"/>
                                  </a:rPr>
                                </m:ctrlPr>
                              </m:fPr>
                              <m:num>
                                <m:r>
                                  <a:rPr lang="en-US" sz="2800" b="0" i="1" smtClean="0">
                                    <a:solidFill>
                                      <a:schemeClr val="tx1"/>
                                    </a:solidFill>
                                    <a:latin typeface="Cambria Math"/>
                                  </a:rPr>
                                  <m:t>1</m:t>
                                </m:r>
                              </m:num>
                              <m:den>
                                <m:r>
                                  <a:rPr lang="en-US" sz="2800" b="0" i="1" smtClean="0">
                                    <a:solidFill>
                                      <a:schemeClr val="tx1"/>
                                    </a:solidFill>
                                    <a:latin typeface="Cambria Math"/>
                                  </a:rPr>
                                  <m:t>3</m:t>
                                </m:r>
                              </m:den>
                            </m:f>
                          </m:e>
                        </m:box>
                      </m:sup>
                    </m:sSup>
                  </m:oMath>
                </a14:m>
                <a:r>
                  <a:rPr lang="en-US" sz="2800" dirty="0" smtClean="0">
                    <a:solidFill>
                      <a:schemeClr val="tx1"/>
                    </a:solidFill>
                  </a:rPr>
                  <a:t> to be </a:t>
                </a:r>
                <a14:m>
                  <m:oMath xmlns:m="http://schemas.openxmlformats.org/officeDocument/2006/math">
                    <m:rad>
                      <m:radPr>
                        <m:ctrlPr>
                          <a:rPr lang="en-US" sz="2800" i="1" smtClean="0">
                            <a:solidFill>
                              <a:schemeClr val="tx1"/>
                            </a:solidFill>
                            <a:latin typeface="Cambria Math"/>
                          </a:rPr>
                        </m:ctrlPr>
                      </m:radPr>
                      <m:deg>
                        <m:r>
                          <a:rPr lang="en-US" sz="2800" i="1" smtClean="0">
                            <a:solidFill>
                              <a:schemeClr val="tx1"/>
                            </a:solidFill>
                            <a:latin typeface="Cambria Math"/>
                          </a:rPr>
                          <m:t>3</m:t>
                        </m:r>
                      </m:deg>
                      <m:e>
                        <m:r>
                          <a:rPr lang="en-US" sz="2800" b="0" i="1" smtClean="0">
                            <a:solidFill>
                              <a:schemeClr val="tx1"/>
                            </a:solidFill>
                            <a:latin typeface="Cambria Math"/>
                          </a:rPr>
                          <m:t>2</m:t>
                        </m:r>
                      </m:e>
                    </m:rad>
                  </m:oMath>
                </a14:m>
                <a:endParaRPr lang="en-US" sz="2800" dirty="0" smtClean="0">
                  <a:solidFill>
                    <a:schemeClr val="tx1"/>
                  </a:solidFill>
                </a:endParaRPr>
              </a:p>
              <a:p>
                <a:pPr marL="514350" indent="-514350" algn="l"/>
                <a:r>
                  <a:rPr lang="en-US" sz="2800" dirty="0" smtClean="0">
                    <a:solidFill>
                      <a:schemeClr val="tx1"/>
                    </a:solidFill>
                  </a:rPr>
                  <a:t>The equation for the population</a:t>
                </a:r>
              </a:p>
              <a:p>
                <a:pPr marL="514350" indent="-514350" algn="l"/>
                <a:r>
                  <a:rPr lang="en-US" sz="2800" dirty="0" smtClean="0">
                    <a:solidFill>
                      <a:schemeClr val="tx1"/>
                    </a:solidFill>
                  </a:rPr>
                  <a:t>is </a:t>
                </a:r>
                <a14:m>
                  <m:oMath xmlns:m="http://schemas.openxmlformats.org/officeDocument/2006/math">
                    <m:r>
                      <a:rPr lang="en-US" sz="2800" b="0" i="1" smtClean="0">
                        <a:solidFill>
                          <a:schemeClr val="tx1"/>
                        </a:solidFill>
                        <a:latin typeface="Cambria Math"/>
                      </a:rPr>
                      <m:t>𝑃</m:t>
                    </m:r>
                    <m:r>
                      <a:rPr lang="en-US" sz="2800" b="0" i="1" smtClean="0">
                        <a:solidFill>
                          <a:schemeClr val="tx1"/>
                        </a:solidFill>
                        <a:latin typeface="Cambria Math"/>
                      </a:rPr>
                      <m:t>=4</m:t>
                    </m:r>
                    <m:sSup>
                      <m:sSupPr>
                        <m:ctrlPr>
                          <a:rPr lang="en-US" sz="2800" b="0" i="1" smtClean="0">
                            <a:solidFill>
                              <a:schemeClr val="tx1"/>
                            </a:solidFill>
                            <a:latin typeface="Cambria Math"/>
                          </a:rPr>
                        </m:ctrlPr>
                      </m:sSupPr>
                      <m:e>
                        <m:r>
                          <a:rPr lang="en-US" sz="2800" b="0" i="1" smtClean="0">
                            <a:solidFill>
                              <a:schemeClr val="tx1"/>
                            </a:solidFill>
                            <a:latin typeface="Cambria Math"/>
                          </a:rPr>
                          <m:t>(2)</m:t>
                        </m:r>
                      </m:e>
                      <m:sup>
                        <m:r>
                          <a:rPr lang="en-US" sz="2800" b="0" i="1" smtClean="0">
                            <a:solidFill>
                              <a:schemeClr val="tx1"/>
                            </a:solidFill>
                            <a:latin typeface="Cambria Math"/>
                          </a:rPr>
                          <m:t>𝑡</m:t>
                        </m:r>
                      </m:sup>
                    </m:sSup>
                  </m:oMath>
                </a14:m>
                <a:r>
                  <a:rPr lang="en-US" sz="2800" dirty="0" smtClean="0">
                    <a:solidFill>
                      <a:schemeClr val="tx1"/>
                    </a:solidFill>
                  </a:rPr>
                  <a:t>.</a:t>
                </a:r>
              </a:p>
              <a:p>
                <a:pPr marL="514350" indent="-514350" algn="l"/>
                <a14:m>
                  <m:oMathPara xmlns:m="http://schemas.openxmlformats.org/officeDocument/2006/math">
                    <m:oMathParaPr>
                      <m:jc m:val="left"/>
                    </m:oMathParaPr>
                    <m:oMath xmlns:m="http://schemas.openxmlformats.org/officeDocument/2006/math">
                      <m:r>
                        <a:rPr lang="en-US" sz="2800" b="0" i="1" smtClean="0">
                          <a:solidFill>
                            <a:schemeClr val="tx1"/>
                          </a:solidFill>
                          <a:latin typeface="Cambria Math"/>
                        </a:rPr>
                        <m:t>𝑃</m:t>
                      </m:r>
                      <m:d>
                        <m:dPr>
                          <m:ctrlPr>
                            <a:rPr lang="en-US" sz="2800" b="0" i="1" smtClean="0">
                              <a:solidFill>
                                <a:schemeClr val="tx1"/>
                              </a:solidFill>
                              <a:latin typeface="Cambria Math"/>
                            </a:rPr>
                          </m:ctrlPr>
                        </m:dPr>
                        <m:e>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1</m:t>
                                  </m:r>
                                </m:num>
                                <m:den>
                                  <m:r>
                                    <a:rPr lang="en-US" sz="2800" b="0" i="1" smtClean="0">
                                      <a:solidFill>
                                        <a:schemeClr val="tx1"/>
                                      </a:solidFill>
                                      <a:latin typeface="Cambria Math"/>
                                    </a:rPr>
                                    <m:t>2</m:t>
                                  </m:r>
                                </m:den>
                              </m:f>
                            </m:e>
                          </m:box>
                        </m:e>
                      </m:d>
                      <m:r>
                        <a:rPr lang="en-US" sz="2800" b="0" i="1" smtClean="0">
                          <a:solidFill>
                            <a:schemeClr val="tx1"/>
                          </a:solidFill>
                          <a:latin typeface="Cambria Math"/>
                        </a:rPr>
                        <m:t>=4</m:t>
                      </m:r>
                      <m:sSup>
                        <m:sSupPr>
                          <m:ctrlPr>
                            <a:rPr lang="en-US" sz="2800" b="0" i="1" smtClean="0">
                              <a:solidFill>
                                <a:schemeClr val="tx1"/>
                              </a:solidFill>
                              <a:latin typeface="Cambria Math"/>
                            </a:rPr>
                          </m:ctrlPr>
                        </m:sSupPr>
                        <m:e>
                          <m:r>
                            <a:rPr lang="en-US" sz="2800" b="0" i="1" smtClean="0">
                              <a:solidFill>
                                <a:schemeClr val="tx1"/>
                              </a:solidFill>
                              <a:latin typeface="Cambria Math"/>
                            </a:rPr>
                            <m:t>(2)</m:t>
                          </m:r>
                        </m:e>
                        <m:sup>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1</m:t>
                                  </m:r>
                                </m:num>
                                <m:den>
                                  <m:r>
                                    <a:rPr lang="en-US" sz="2800" b="0" i="1" smtClean="0">
                                      <a:solidFill>
                                        <a:schemeClr val="tx1"/>
                                      </a:solidFill>
                                      <a:latin typeface="Cambria Math"/>
                                    </a:rPr>
                                    <m:t>2</m:t>
                                  </m:r>
                                </m:den>
                              </m:f>
                            </m:e>
                          </m:box>
                        </m:sup>
                      </m:sSup>
                      <m:r>
                        <a:rPr lang="en-US" sz="2800" b="0" i="1" smtClean="0">
                          <a:solidFill>
                            <a:schemeClr val="tx1"/>
                          </a:solidFill>
                          <a:latin typeface="Cambria Math"/>
                        </a:rPr>
                        <m:t>=4</m:t>
                      </m:r>
                      <m:r>
                        <a:rPr lang="en-US" sz="2800" b="0" i="1" smtClean="0">
                          <a:solidFill>
                            <a:schemeClr val="tx1"/>
                          </a:solidFill>
                          <a:latin typeface="Cambria Math"/>
                          <a:ea typeface="Cambria Math"/>
                        </a:rPr>
                        <m:t>∙</m:t>
                      </m:r>
                      <m:rad>
                        <m:radPr>
                          <m:degHide m:val="on"/>
                          <m:ctrlPr>
                            <a:rPr lang="en-US" sz="2800" b="0" i="1" smtClean="0">
                              <a:solidFill>
                                <a:schemeClr val="tx1"/>
                              </a:solidFill>
                              <a:latin typeface="Cambria Math"/>
                              <a:ea typeface="Cambria Math"/>
                            </a:rPr>
                          </m:ctrlPr>
                        </m:radPr>
                        <m:deg/>
                        <m:e>
                          <m:r>
                            <a:rPr lang="en-US" sz="2800" b="0" i="1" smtClean="0">
                              <a:solidFill>
                                <a:schemeClr val="tx1"/>
                              </a:solidFill>
                              <a:latin typeface="Cambria Math"/>
                              <a:ea typeface="Cambria Math"/>
                            </a:rPr>
                            <m:t>2</m:t>
                          </m:r>
                        </m:e>
                      </m:rad>
                    </m:oMath>
                  </m:oMathPara>
                </a14:m>
                <a:endParaRPr lang="en-US" sz="2800" b="0" i="1" dirty="0" smtClean="0">
                  <a:solidFill>
                    <a:schemeClr val="tx1"/>
                  </a:solidFill>
                  <a:latin typeface="Cambria Math"/>
                  <a:ea typeface="Cambria Math"/>
                </a:endParaRPr>
              </a:p>
              <a:p>
                <a:pPr marL="971550" lvl="1" indent="-514350" algn="l"/>
                <a14:m>
                  <m:oMath xmlns:m="http://schemas.openxmlformats.org/officeDocument/2006/math">
                    <m:r>
                      <a:rPr lang="en-US" sz="2400" b="0" i="1" smtClean="0">
                        <a:solidFill>
                          <a:schemeClr val="tx1"/>
                        </a:solidFill>
                        <a:latin typeface="Cambria Math"/>
                        <a:ea typeface="Cambria Math"/>
                      </a:rPr>
                      <m:t>∴</m:t>
                    </m:r>
                    <m:sSup>
                      <m:sSupPr>
                        <m:ctrlPr>
                          <a:rPr lang="en-US" sz="2400" i="1">
                            <a:solidFill>
                              <a:schemeClr val="tx1"/>
                            </a:solidFill>
                            <a:latin typeface="Cambria Math"/>
                          </a:rPr>
                        </m:ctrlPr>
                      </m:sSupPr>
                      <m:e>
                        <m:r>
                          <a:rPr lang="en-US" sz="2400" i="1">
                            <a:solidFill>
                              <a:schemeClr val="tx1"/>
                            </a:solidFill>
                            <a:latin typeface="Cambria Math"/>
                          </a:rPr>
                          <m:t>(2)</m:t>
                        </m:r>
                      </m:e>
                      <m:sup>
                        <m:box>
                          <m:boxPr>
                            <m:ctrlPr>
                              <a:rPr lang="en-US" sz="2400" i="1">
                                <a:solidFill>
                                  <a:schemeClr val="tx1"/>
                                </a:solidFill>
                                <a:latin typeface="Cambria Math"/>
                              </a:rPr>
                            </m:ctrlPr>
                          </m:boxPr>
                          <m:e>
                            <m:argPr>
                              <m:argSz m:val="-1"/>
                            </m:argPr>
                            <m:f>
                              <m:fPr>
                                <m:ctrlPr>
                                  <a:rPr lang="en-US" sz="2400" i="1">
                                    <a:solidFill>
                                      <a:schemeClr val="tx1"/>
                                    </a:solidFill>
                                    <a:latin typeface="Cambria Math"/>
                                  </a:rPr>
                                </m:ctrlPr>
                              </m:fPr>
                              <m:num>
                                <m:r>
                                  <a:rPr lang="en-US" sz="2400" i="1">
                                    <a:solidFill>
                                      <a:schemeClr val="tx1"/>
                                    </a:solidFill>
                                    <a:latin typeface="Cambria Math"/>
                                  </a:rPr>
                                  <m:t>1</m:t>
                                </m:r>
                              </m:num>
                              <m:den>
                                <m:r>
                                  <a:rPr lang="en-US" sz="2400" i="1">
                                    <a:solidFill>
                                      <a:schemeClr val="tx1"/>
                                    </a:solidFill>
                                    <a:latin typeface="Cambria Math"/>
                                  </a:rPr>
                                  <m:t>2</m:t>
                                </m:r>
                              </m:den>
                            </m:f>
                          </m:e>
                        </m:box>
                      </m:sup>
                    </m:sSup>
                    <m:r>
                      <a:rPr lang="en-US" sz="2400" b="0" i="0" smtClean="0">
                        <a:solidFill>
                          <a:schemeClr val="tx1"/>
                        </a:solidFill>
                        <a:latin typeface="Cambria Math"/>
                      </a:rPr>
                      <m:t>=</m:t>
                    </m:r>
                  </m:oMath>
                </a14:m>
                <a:r>
                  <a:rPr lang="en-US" sz="2400" dirty="0">
                    <a:solidFill>
                      <a:schemeClr val="tx1"/>
                    </a:solidFill>
                    <a:ea typeface="Cambria Math"/>
                  </a:rPr>
                  <a:t> </a:t>
                </a:r>
                <a14:m>
                  <m:oMath xmlns:m="http://schemas.openxmlformats.org/officeDocument/2006/math">
                    <m:rad>
                      <m:radPr>
                        <m:degHide m:val="on"/>
                        <m:ctrlPr>
                          <a:rPr lang="en-US" sz="2400" i="1">
                            <a:solidFill>
                              <a:schemeClr val="tx1"/>
                            </a:solidFill>
                            <a:latin typeface="Cambria Math"/>
                            <a:ea typeface="Cambria Math"/>
                          </a:rPr>
                        </m:ctrlPr>
                      </m:radPr>
                      <m:deg/>
                      <m:e>
                        <m:r>
                          <a:rPr lang="en-US" sz="2400" i="1">
                            <a:solidFill>
                              <a:schemeClr val="tx1"/>
                            </a:solidFill>
                            <a:latin typeface="Cambria Math"/>
                            <a:ea typeface="Cambria Math"/>
                          </a:rPr>
                          <m:t>2</m:t>
                        </m:r>
                      </m:e>
                    </m:rad>
                  </m:oMath>
                </a14:m>
                <a:endParaRPr lang="en-US" sz="24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05800" cy="4343400"/>
              </a:xfrm>
              <a:blipFill rotWithShape="1">
                <a:blip r:embed="rId3"/>
                <a:stretch>
                  <a:fillRect l="-1542" t="-1404" r="-661"/>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0" y="5715000"/>
            <a:ext cx="7745518"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N-RN Extending the Definitions of Exponents, Variation 2</a:t>
            </a:r>
            <a:endParaRPr lang="en-US" sz="1400" dirty="0"/>
          </a:p>
        </p:txBody>
      </p:sp>
      <p:grpSp>
        <p:nvGrpSpPr>
          <p:cNvPr id="5" name="Group 4"/>
          <p:cNvGrpSpPr/>
          <p:nvPr/>
        </p:nvGrpSpPr>
        <p:grpSpPr>
          <a:xfrm>
            <a:off x="4648200" y="2401825"/>
            <a:ext cx="4400107" cy="1060922"/>
            <a:chOff x="457200" y="2819400"/>
            <a:chExt cx="8532932" cy="2057400"/>
          </a:xfrm>
        </p:grpSpPr>
        <p:pic>
          <p:nvPicPr>
            <p:cNvPr id="5122"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201" y="2819400"/>
              <a:ext cx="8532931" cy="606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3429000"/>
              <a:ext cx="8519747" cy="712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 y="4191000"/>
              <a:ext cx="8493369"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mc:AlternateContent xmlns:mc="http://schemas.openxmlformats.org/markup-compatibility/2006" xmlns:a14="http://schemas.microsoft.com/office/drawing/2010/main">
        <mc:Choice Requires="a14">
          <p:sp>
            <p:nvSpPr>
              <p:cNvPr id="6" name="TextBox 5"/>
              <p:cNvSpPr txBox="1"/>
              <p:nvPr/>
            </p:nvSpPr>
            <p:spPr>
              <a:xfrm>
                <a:off x="5095654" y="3576786"/>
                <a:ext cx="3505200" cy="1278748"/>
              </a:xfrm>
              <a:prstGeom prst="rect">
                <a:avLst/>
              </a:prstGeom>
              <a:noFill/>
            </p:spPr>
            <p:txBody>
              <a:bodyPr wrap="square" rtlCol="0">
                <a:spAutoFit/>
              </a:bodyPr>
              <a:lstStyle/>
              <a:p>
                <a:pPr marL="514350" indent="-514350"/>
                <a14:m>
                  <m:oMathPara xmlns:m="http://schemas.openxmlformats.org/officeDocument/2006/math">
                    <m:oMathParaPr>
                      <m:jc m:val="left"/>
                    </m:oMathParaPr>
                    <m:oMath xmlns:m="http://schemas.openxmlformats.org/officeDocument/2006/math">
                      <m:r>
                        <a:rPr lang="en-US" sz="2800" i="1" smtClean="0">
                          <a:latin typeface="Cambria Math"/>
                        </a:rPr>
                        <m:t>𝑃</m:t>
                      </m:r>
                      <m:d>
                        <m:dPr>
                          <m:ctrlPr>
                            <a:rPr lang="en-US" sz="2800" i="1">
                              <a:latin typeface="Cambria Math"/>
                            </a:rPr>
                          </m:ctrlPr>
                        </m:dPr>
                        <m:e>
                          <m:box>
                            <m:boxPr>
                              <m:ctrlPr>
                                <a:rPr lang="en-US" sz="2800" i="1">
                                  <a:latin typeface="Cambria Math"/>
                                </a:rPr>
                              </m:ctrlPr>
                            </m:boxPr>
                            <m:e>
                              <m:argPr>
                                <m:argSz m:val="-1"/>
                              </m:argPr>
                              <m:f>
                                <m:fPr>
                                  <m:ctrlPr>
                                    <a:rPr lang="en-US" sz="2800" i="1">
                                      <a:latin typeface="Cambria Math"/>
                                    </a:rPr>
                                  </m:ctrlPr>
                                </m:fPr>
                                <m:num>
                                  <m:r>
                                    <a:rPr lang="en-US" sz="2800" i="1">
                                      <a:latin typeface="Cambria Math"/>
                                    </a:rPr>
                                    <m:t>1</m:t>
                                  </m:r>
                                </m:num>
                                <m:den>
                                  <m:r>
                                    <a:rPr lang="en-US" sz="2800" b="0" i="1" smtClean="0">
                                      <a:latin typeface="Cambria Math"/>
                                    </a:rPr>
                                    <m:t>3</m:t>
                                  </m:r>
                                </m:den>
                              </m:f>
                            </m:e>
                          </m:box>
                        </m:e>
                      </m:d>
                      <m:r>
                        <a:rPr lang="en-US" sz="2800" i="1">
                          <a:latin typeface="Cambria Math"/>
                        </a:rPr>
                        <m:t>=4</m:t>
                      </m:r>
                      <m:sSup>
                        <m:sSupPr>
                          <m:ctrlPr>
                            <a:rPr lang="en-US" sz="2800" i="1">
                              <a:latin typeface="Cambria Math"/>
                            </a:rPr>
                          </m:ctrlPr>
                        </m:sSupPr>
                        <m:e>
                          <m:r>
                            <a:rPr lang="en-US" sz="2800" i="1">
                              <a:latin typeface="Cambria Math"/>
                            </a:rPr>
                            <m:t>(2)</m:t>
                          </m:r>
                        </m:e>
                        <m:sup>
                          <m:box>
                            <m:boxPr>
                              <m:ctrlPr>
                                <a:rPr lang="en-US" sz="2800" i="1">
                                  <a:latin typeface="Cambria Math"/>
                                </a:rPr>
                              </m:ctrlPr>
                            </m:boxPr>
                            <m:e>
                              <m:argPr>
                                <m:argSz m:val="-1"/>
                              </m:argPr>
                              <m:f>
                                <m:fPr>
                                  <m:ctrlPr>
                                    <a:rPr lang="en-US" sz="2800" i="1">
                                      <a:latin typeface="Cambria Math"/>
                                    </a:rPr>
                                  </m:ctrlPr>
                                </m:fPr>
                                <m:num>
                                  <m:r>
                                    <a:rPr lang="en-US" sz="2800" i="1">
                                      <a:latin typeface="Cambria Math"/>
                                    </a:rPr>
                                    <m:t>1</m:t>
                                  </m:r>
                                </m:num>
                                <m:den>
                                  <m:r>
                                    <a:rPr lang="en-US" sz="2800" b="0" i="1" smtClean="0">
                                      <a:latin typeface="Cambria Math"/>
                                    </a:rPr>
                                    <m:t>3</m:t>
                                  </m:r>
                                </m:den>
                              </m:f>
                            </m:e>
                          </m:box>
                        </m:sup>
                      </m:sSup>
                      <m:r>
                        <a:rPr lang="en-US" sz="2800" i="1">
                          <a:latin typeface="Cambria Math"/>
                        </a:rPr>
                        <m:t>=4</m:t>
                      </m:r>
                      <m:r>
                        <a:rPr lang="en-US" sz="2800" i="1">
                          <a:latin typeface="Cambria Math"/>
                          <a:ea typeface="Cambria Math"/>
                        </a:rPr>
                        <m:t>∙</m:t>
                      </m:r>
                      <m:rad>
                        <m:radPr>
                          <m:ctrlPr>
                            <a:rPr lang="en-US" sz="2800" i="1" smtClean="0">
                              <a:latin typeface="Cambria Math"/>
                              <a:ea typeface="Cambria Math"/>
                            </a:rPr>
                          </m:ctrlPr>
                        </m:radPr>
                        <m:deg>
                          <m:r>
                            <a:rPr lang="en-US" sz="2800" i="1" smtClean="0">
                              <a:latin typeface="Cambria Math"/>
                              <a:ea typeface="Cambria Math"/>
                            </a:rPr>
                            <m:t>3</m:t>
                          </m:r>
                        </m:deg>
                        <m:e>
                          <m:r>
                            <a:rPr lang="en-US" sz="2800" b="0" i="1" smtClean="0">
                              <a:latin typeface="Cambria Math"/>
                              <a:ea typeface="Cambria Math"/>
                            </a:rPr>
                            <m:t>2</m:t>
                          </m:r>
                        </m:e>
                      </m:rad>
                    </m:oMath>
                  </m:oMathPara>
                </a14:m>
                <a:endParaRPr lang="en-US" sz="2800" i="1" dirty="0">
                  <a:latin typeface="Cambria Math"/>
                  <a:ea typeface="Cambria Math"/>
                </a:endParaRPr>
              </a:p>
              <a:p>
                <a:pPr marL="971550" lvl="1" indent="-514350"/>
                <a14:m>
                  <m:oMath xmlns:m="http://schemas.openxmlformats.org/officeDocument/2006/math">
                    <m:r>
                      <a:rPr lang="en-US" sz="2400" i="1">
                        <a:latin typeface="Cambria Math"/>
                        <a:ea typeface="Cambria Math"/>
                      </a:rPr>
                      <m:t>∴</m:t>
                    </m:r>
                    <m:sSup>
                      <m:sSupPr>
                        <m:ctrlPr>
                          <a:rPr lang="en-US" sz="2400" i="1">
                            <a:latin typeface="Cambria Math"/>
                          </a:rPr>
                        </m:ctrlPr>
                      </m:sSupPr>
                      <m:e>
                        <m:r>
                          <a:rPr lang="en-US" sz="2400" i="1">
                            <a:latin typeface="Cambria Math"/>
                          </a:rPr>
                          <m:t>(2)</m:t>
                        </m:r>
                      </m:e>
                      <m:sup>
                        <m:box>
                          <m:boxPr>
                            <m:ctrlPr>
                              <a:rPr lang="en-US" sz="2400" i="1">
                                <a:latin typeface="Cambria Math"/>
                              </a:rPr>
                            </m:ctrlPr>
                          </m:boxPr>
                          <m:e>
                            <m:argPr>
                              <m:argSz m:val="-1"/>
                            </m:argPr>
                            <m:f>
                              <m:fPr>
                                <m:ctrlPr>
                                  <a:rPr lang="en-US" sz="2400" i="1">
                                    <a:latin typeface="Cambria Math"/>
                                  </a:rPr>
                                </m:ctrlPr>
                              </m:fPr>
                              <m:num>
                                <m:r>
                                  <a:rPr lang="en-US" sz="2400" i="1">
                                    <a:latin typeface="Cambria Math"/>
                                  </a:rPr>
                                  <m:t>1</m:t>
                                </m:r>
                              </m:num>
                              <m:den>
                                <m:r>
                                  <a:rPr lang="en-US" sz="2400" b="0" i="1" smtClean="0">
                                    <a:latin typeface="Cambria Math"/>
                                  </a:rPr>
                                  <m:t>3</m:t>
                                </m:r>
                              </m:den>
                            </m:f>
                          </m:e>
                        </m:box>
                      </m:sup>
                    </m:sSup>
                    <m:r>
                      <a:rPr lang="en-US" sz="2400">
                        <a:latin typeface="Cambria Math"/>
                      </a:rPr>
                      <m:t>=</m:t>
                    </m:r>
                  </m:oMath>
                </a14:m>
                <a:r>
                  <a:rPr lang="en-US" sz="2400" dirty="0">
                    <a:ea typeface="Cambria Math"/>
                  </a:rPr>
                  <a:t> </a:t>
                </a:r>
                <a14:m>
                  <m:oMath xmlns:m="http://schemas.openxmlformats.org/officeDocument/2006/math">
                    <m:rad>
                      <m:radPr>
                        <m:ctrlPr>
                          <a:rPr lang="en-US" sz="2400" i="1" smtClean="0">
                            <a:latin typeface="Cambria Math"/>
                            <a:ea typeface="Cambria Math"/>
                          </a:rPr>
                        </m:ctrlPr>
                      </m:radPr>
                      <m:deg>
                        <m:r>
                          <a:rPr lang="en-US" sz="2400" i="1" smtClean="0">
                            <a:latin typeface="Cambria Math"/>
                            <a:ea typeface="Cambria Math"/>
                          </a:rPr>
                          <m:t>3</m:t>
                        </m:r>
                      </m:deg>
                      <m:e>
                        <m:r>
                          <a:rPr lang="en-US" sz="2400" b="0" i="1" smtClean="0">
                            <a:latin typeface="Cambria Math"/>
                            <a:ea typeface="Cambria Math"/>
                          </a:rPr>
                          <m:t>2</m:t>
                        </m:r>
                      </m:e>
                    </m:rad>
                  </m:oMath>
                </a14:m>
                <a:endParaRPr lang="en-US" sz="2400" dirty="0"/>
              </a:p>
            </p:txBody>
          </p:sp>
        </mc:Choice>
        <mc:Fallback xmlns="">
          <p:sp>
            <p:nvSpPr>
              <p:cNvPr id="6" name="TextBox 5"/>
              <p:cNvSpPr txBox="1">
                <a:spLocks noRot="1" noChangeAspect="1" noMove="1" noResize="1" noEditPoints="1" noAdjustHandles="1" noChangeArrowheads="1" noChangeShapeType="1" noTextEdit="1"/>
              </p:cNvSpPr>
              <p:nvPr/>
            </p:nvSpPr>
            <p:spPr>
              <a:xfrm>
                <a:off x="5095654" y="3576786"/>
                <a:ext cx="3505200" cy="1278748"/>
              </a:xfrm>
              <a:prstGeom prst="rect">
                <a:avLst/>
              </a:prstGeom>
              <a:blipFill rotWithShape="1">
                <a:blip r:embed="rId8"/>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229259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A garden is created so that the garden bed is seven yards more than twice the width of the bed. A walkway is created around the garden that is 2 yards wide. Write an expression that represents the area of the walkway surrounding the garden.</a:t>
            </a:r>
            <a:endParaRPr lang="en-US" sz="2800" dirty="0">
              <a:solidFill>
                <a:schemeClr val="tx1"/>
              </a:solidFill>
            </a:endParaRP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52400" y="5715000"/>
            <a:ext cx="6521272" cy="307777"/>
          </a:xfrm>
          <a:prstGeom prst="rect">
            <a:avLst/>
          </a:prstGeom>
          <a:noFill/>
        </p:spPr>
        <p:txBody>
          <a:bodyPr wrap="none" rtlCol="0">
            <a:spAutoFit/>
          </a:bodyPr>
          <a:lstStyle/>
          <a:p>
            <a:r>
              <a:rPr lang="en-US" sz="1400" dirty="0" smtClean="0"/>
              <a:t>Adapted from </a:t>
            </a:r>
            <a:r>
              <a:rPr lang="en-US" sz="1400" i="1" dirty="0" smtClean="0"/>
              <a:t>Sophia.org </a:t>
            </a:r>
            <a:r>
              <a:rPr lang="en-US" sz="1400" dirty="0" smtClean="0"/>
              <a:t>Adding and Subtracting Polynomials in the Real World</a:t>
            </a:r>
            <a:endParaRPr lang="en-US" sz="1400" dirty="0"/>
          </a:p>
        </p:txBody>
      </p:sp>
    </p:spTree>
    <p:extLst>
      <p:ext uri="{BB962C8B-B14F-4D97-AF65-F5344CB8AC3E}">
        <p14:creationId xmlns:p14="http://schemas.microsoft.com/office/powerpoint/2010/main" val="25792930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000" dirty="0" smtClean="0">
                <a:solidFill>
                  <a:schemeClr val="tx1"/>
                </a:solidFill>
              </a:rPr>
              <a:t>A garden is created so that the garden bed is seven yards more than twice the width of the bed. A walkway is created around the garden that is 2 yards wide. Write an expression that represents the area of the walkway surrounding the garden.</a:t>
            </a:r>
            <a:endParaRPr lang="en-US" sz="2000" dirty="0">
              <a:solidFill>
                <a:schemeClr val="tx1"/>
              </a:solidFill>
            </a:endParaRP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52400" y="5715000"/>
            <a:ext cx="6521272" cy="307777"/>
          </a:xfrm>
          <a:prstGeom prst="rect">
            <a:avLst/>
          </a:prstGeom>
          <a:noFill/>
        </p:spPr>
        <p:txBody>
          <a:bodyPr wrap="none" rtlCol="0">
            <a:spAutoFit/>
          </a:bodyPr>
          <a:lstStyle/>
          <a:p>
            <a:r>
              <a:rPr lang="en-US" sz="1400" dirty="0" smtClean="0"/>
              <a:t>Adapted from </a:t>
            </a:r>
            <a:r>
              <a:rPr lang="en-US" sz="1400" i="1" dirty="0" smtClean="0"/>
              <a:t>Sophia.org </a:t>
            </a:r>
            <a:r>
              <a:rPr lang="en-US" sz="1400" dirty="0" smtClean="0"/>
              <a:t>Adding and Subtracting Polynomials in the Real World</a:t>
            </a:r>
            <a:endParaRPr lang="en-US" sz="1400" dirty="0"/>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2362200"/>
            <a:ext cx="5810250" cy="333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71372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000" dirty="0" smtClean="0">
                    <a:solidFill>
                      <a:schemeClr val="tx1"/>
                    </a:solidFill>
                  </a:rPr>
                  <a:t>A garden is created so that the garden bed is seven yards more than twice the width of the bed. A walkway is created around the garden that is 2 yards wide. Write an expression that represents the area of the walkway surrounding the garden.</a:t>
                </a:r>
                <a:endParaRPr lang="en-US" sz="2000" dirty="0">
                  <a:solidFill>
                    <a:schemeClr val="tx1"/>
                  </a:solidFill>
                </a:endParaRPr>
              </a:p>
              <a:p>
                <a:pPr algn="l"/>
                <a:endParaRPr lang="en-US" sz="2000" dirty="0" smtClean="0">
                  <a:solidFill>
                    <a:schemeClr val="tx1"/>
                  </a:solidFill>
                </a:endParaRPr>
              </a:p>
              <a:p>
                <a:pPr algn="l"/>
                <a:r>
                  <a:rPr lang="en-US" sz="2000" dirty="0" smtClean="0">
                    <a:solidFill>
                      <a:schemeClr val="tx1"/>
                    </a:solidFill>
                  </a:rPr>
                  <a:t>Area of large rectangle – Area of small rectangle</a:t>
                </a:r>
              </a:p>
              <a:p>
                <a:pPr algn="l"/>
                <a:endParaRPr lang="en-US" sz="2000" dirty="0">
                  <a:solidFill>
                    <a:schemeClr val="tx1"/>
                  </a:solidFill>
                </a:endParaRPr>
              </a:p>
              <a:p>
                <a:pPr algn="l"/>
                <a14:m>
                  <m:oMathPara xmlns:m="http://schemas.openxmlformats.org/officeDocument/2006/math">
                    <m:oMathParaPr>
                      <m:jc m:val="left"/>
                    </m:oMathParaPr>
                    <m:oMath xmlns:m="http://schemas.openxmlformats.org/officeDocument/2006/math">
                      <m:d>
                        <m:dPr>
                          <m:ctrlPr>
                            <a:rPr lang="en-US" sz="2000" b="0" i="1" smtClean="0">
                              <a:solidFill>
                                <a:schemeClr val="tx1"/>
                              </a:solidFill>
                              <a:latin typeface="Cambria Math"/>
                            </a:rPr>
                          </m:ctrlPr>
                        </m:dPr>
                        <m:e>
                          <m:r>
                            <a:rPr lang="en-US" sz="2000" b="0" i="1" smtClean="0">
                              <a:solidFill>
                                <a:schemeClr val="tx1"/>
                              </a:solidFill>
                              <a:latin typeface="Cambria Math"/>
                            </a:rPr>
                            <m:t>𝑥</m:t>
                          </m:r>
                          <m:r>
                            <a:rPr lang="en-US" sz="2000" b="0" i="1" smtClean="0">
                              <a:solidFill>
                                <a:schemeClr val="tx1"/>
                              </a:solidFill>
                              <a:latin typeface="Cambria Math"/>
                            </a:rPr>
                            <m:t>+4</m:t>
                          </m:r>
                        </m:e>
                      </m:d>
                      <m:d>
                        <m:dPr>
                          <m:ctrlPr>
                            <a:rPr lang="en-US" sz="2000" b="0" i="1" smtClean="0">
                              <a:solidFill>
                                <a:schemeClr val="tx1"/>
                              </a:solidFill>
                              <a:latin typeface="Cambria Math"/>
                            </a:rPr>
                          </m:ctrlPr>
                        </m:dPr>
                        <m:e>
                          <m:r>
                            <a:rPr lang="en-US" sz="2000" b="0" i="1" smtClean="0">
                              <a:solidFill>
                                <a:schemeClr val="tx1"/>
                              </a:solidFill>
                              <a:latin typeface="Cambria Math"/>
                            </a:rPr>
                            <m:t>2</m:t>
                          </m:r>
                          <m:r>
                            <a:rPr lang="en-US" sz="2000" b="0" i="1" smtClean="0">
                              <a:solidFill>
                                <a:schemeClr val="tx1"/>
                              </a:solidFill>
                              <a:latin typeface="Cambria Math"/>
                            </a:rPr>
                            <m:t>𝑥</m:t>
                          </m:r>
                          <m:r>
                            <a:rPr lang="en-US" sz="2000" b="0" i="1" smtClean="0">
                              <a:solidFill>
                                <a:schemeClr val="tx1"/>
                              </a:solidFill>
                              <a:latin typeface="Cambria Math"/>
                            </a:rPr>
                            <m:t>+11</m:t>
                          </m:r>
                        </m:e>
                      </m:d>
                      <m:r>
                        <a:rPr lang="en-US" sz="2000" b="0" i="1" smtClean="0">
                          <a:solidFill>
                            <a:schemeClr val="tx1"/>
                          </a:solidFill>
                          <a:latin typeface="Cambria Math"/>
                        </a:rPr>
                        <m:t>−</m:t>
                      </m:r>
                      <m:r>
                        <a:rPr lang="en-US" sz="2000" b="0" i="1" smtClean="0">
                          <a:solidFill>
                            <a:schemeClr val="tx1"/>
                          </a:solidFill>
                          <a:latin typeface="Cambria Math"/>
                        </a:rPr>
                        <m:t>𝑥</m:t>
                      </m:r>
                      <m:d>
                        <m:dPr>
                          <m:ctrlPr>
                            <a:rPr lang="en-US" sz="2000" b="0" i="1" smtClean="0">
                              <a:solidFill>
                                <a:schemeClr val="tx1"/>
                              </a:solidFill>
                              <a:latin typeface="Cambria Math"/>
                            </a:rPr>
                          </m:ctrlPr>
                        </m:dPr>
                        <m:e>
                          <m:r>
                            <a:rPr lang="en-US" sz="2000" b="0" i="1" smtClean="0">
                              <a:solidFill>
                                <a:schemeClr val="tx1"/>
                              </a:solidFill>
                              <a:latin typeface="Cambria Math"/>
                            </a:rPr>
                            <m:t>2</m:t>
                          </m:r>
                          <m:r>
                            <a:rPr lang="en-US" sz="2000" b="0" i="1" smtClean="0">
                              <a:solidFill>
                                <a:schemeClr val="tx1"/>
                              </a:solidFill>
                              <a:latin typeface="Cambria Math"/>
                            </a:rPr>
                            <m:t>𝑥</m:t>
                          </m:r>
                          <m:r>
                            <a:rPr lang="en-US" sz="2000" b="0" i="1" smtClean="0">
                              <a:solidFill>
                                <a:schemeClr val="tx1"/>
                              </a:solidFill>
                              <a:latin typeface="Cambria Math"/>
                            </a:rPr>
                            <m:t>+7</m:t>
                          </m:r>
                        </m:e>
                      </m:d>
                      <m:r>
                        <a:rPr lang="en-US" sz="2000" b="0" i="1" smtClean="0">
                          <a:solidFill>
                            <a:schemeClr val="tx1"/>
                          </a:solidFill>
                          <a:latin typeface="Cambria Math"/>
                        </a:rPr>
                        <m:t>=</m:t>
                      </m:r>
                    </m:oMath>
                  </m:oMathPara>
                </a14:m>
                <a:endParaRPr lang="en-US" sz="2000" dirty="0" smtClean="0">
                  <a:solidFill>
                    <a:schemeClr val="tx1"/>
                  </a:solidFill>
                </a:endParaRPr>
              </a:p>
              <a:p>
                <a:pPr algn="l"/>
                <a14:m>
                  <m:oMathPara xmlns:m="http://schemas.openxmlformats.org/officeDocument/2006/math">
                    <m:oMathParaPr>
                      <m:jc m:val="left"/>
                    </m:oMathParaPr>
                    <m:oMath xmlns:m="http://schemas.openxmlformats.org/officeDocument/2006/math">
                      <m:r>
                        <a:rPr lang="en-US" sz="2000" b="0" i="1" smtClean="0">
                          <a:solidFill>
                            <a:schemeClr val="tx1"/>
                          </a:solidFill>
                          <a:latin typeface="Cambria Math"/>
                        </a:rPr>
                        <m:t>2</m:t>
                      </m:r>
                      <m:sSup>
                        <m:sSupPr>
                          <m:ctrlPr>
                            <a:rPr lang="en-US" sz="2000" b="0" i="1" smtClean="0">
                              <a:solidFill>
                                <a:schemeClr val="tx1"/>
                              </a:solidFill>
                              <a:latin typeface="Cambria Math"/>
                            </a:rPr>
                          </m:ctrlPr>
                        </m:sSupPr>
                        <m:e>
                          <m:r>
                            <a:rPr lang="en-US" sz="2000" b="0" i="1" smtClean="0">
                              <a:solidFill>
                                <a:schemeClr val="tx1"/>
                              </a:solidFill>
                              <a:latin typeface="Cambria Math"/>
                            </a:rPr>
                            <m:t>𝑥</m:t>
                          </m:r>
                        </m:e>
                        <m:sup>
                          <m:r>
                            <a:rPr lang="en-US" sz="2000" b="0" i="1" smtClean="0">
                              <a:solidFill>
                                <a:schemeClr val="tx1"/>
                              </a:solidFill>
                              <a:latin typeface="Cambria Math"/>
                            </a:rPr>
                            <m:t>2</m:t>
                          </m:r>
                        </m:sup>
                      </m:sSup>
                      <m:r>
                        <a:rPr lang="en-US" sz="2000" b="0" i="1" smtClean="0">
                          <a:solidFill>
                            <a:schemeClr val="tx1"/>
                          </a:solidFill>
                          <a:latin typeface="Cambria Math"/>
                        </a:rPr>
                        <m:t>+11</m:t>
                      </m:r>
                      <m:r>
                        <a:rPr lang="en-US" sz="2000" b="0" i="1" smtClean="0">
                          <a:solidFill>
                            <a:schemeClr val="tx1"/>
                          </a:solidFill>
                          <a:latin typeface="Cambria Math"/>
                        </a:rPr>
                        <m:t>𝑥</m:t>
                      </m:r>
                      <m:r>
                        <a:rPr lang="en-US" sz="2000" b="0" i="1" smtClean="0">
                          <a:solidFill>
                            <a:schemeClr val="tx1"/>
                          </a:solidFill>
                          <a:latin typeface="Cambria Math"/>
                        </a:rPr>
                        <m:t>+8</m:t>
                      </m:r>
                      <m:r>
                        <a:rPr lang="en-US" sz="2000" b="0" i="1" smtClean="0">
                          <a:solidFill>
                            <a:schemeClr val="tx1"/>
                          </a:solidFill>
                          <a:latin typeface="Cambria Math"/>
                        </a:rPr>
                        <m:t>𝑥</m:t>
                      </m:r>
                      <m:r>
                        <a:rPr lang="en-US" sz="2000" b="0" i="1" smtClean="0">
                          <a:solidFill>
                            <a:schemeClr val="tx1"/>
                          </a:solidFill>
                          <a:latin typeface="Cambria Math"/>
                        </a:rPr>
                        <m:t>+44−</m:t>
                      </m:r>
                      <m:d>
                        <m:dPr>
                          <m:ctrlPr>
                            <a:rPr lang="en-US" sz="2000" b="0" i="1" smtClean="0">
                              <a:solidFill>
                                <a:schemeClr val="tx1"/>
                              </a:solidFill>
                              <a:latin typeface="Cambria Math"/>
                            </a:rPr>
                          </m:ctrlPr>
                        </m:dPr>
                        <m:e>
                          <m:r>
                            <a:rPr lang="en-US" sz="2000" b="0" i="1" smtClean="0">
                              <a:solidFill>
                                <a:schemeClr val="tx1"/>
                              </a:solidFill>
                              <a:latin typeface="Cambria Math"/>
                            </a:rPr>
                            <m:t>2</m:t>
                          </m:r>
                          <m:sSup>
                            <m:sSupPr>
                              <m:ctrlPr>
                                <a:rPr lang="en-US" sz="2000" b="0" i="1" smtClean="0">
                                  <a:solidFill>
                                    <a:schemeClr val="tx1"/>
                                  </a:solidFill>
                                  <a:latin typeface="Cambria Math"/>
                                </a:rPr>
                              </m:ctrlPr>
                            </m:sSupPr>
                            <m:e>
                              <m:r>
                                <a:rPr lang="en-US" sz="2000" b="0" i="1" smtClean="0">
                                  <a:solidFill>
                                    <a:schemeClr val="tx1"/>
                                  </a:solidFill>
                                  <a:latin typeface="Cambria Math"/>
                                </a:rPr>
                                <m:t>𝑥</m:t>
                              </m:r>
                            </m:e>
                            <m:sup>
                              <m:r>
                                <a:rPr lang="en-US" sz="2000" b="0" i="1" smtClean="0">
                                  <a:solidFill>
                                    <a:schemeClr val="tx1"/>
                                  </a:solidFill>
                                  <a:latin typeface="Cambria Math"/>
                                </a:rPr>
                                <m:t>2</m:t>
                              </m:r>
                            </m:sup>
                          </m:sSup>
                          <m:r>
                            <a:rPr lang="en-US" sz="2000" b="0" i="1" smtClean="0">
                              <a:solidFill>
                                <a:schemeClr val="tx1"/>
                              </a:solidFill>
                              <a:latin typeface="Cambria Math"/>
                            </a:rPr>
                            <m:t>+7</m:t>
                          </m:r>
                          <m:r>
                            <a:rPr lang="en-US" sz="2000" b="0" i="1" smtClean="0">
                              <a:solidFill>
                                <a:schemeClr val="tx1"/>
                              </a:solidFill>
                              <a:latin typeface="Cambria Math"/>
                            </a:rPr>
                            <m:t>𝑥</m:t>
                          </m:r>
                        </m:e>
                      </m:d>
                      <m:r>
                        <a:rPr lang="en-US" sz="2000" b="0" i="1" smtClean="0">
                          <a:solidFill>
                            <a:schemeClr val="tx1"/>
                          </a:solidFill>
                          <a:latin typeface="Cambria Math"/>
                        </a:rPr>
                        <m:t>=</m:t>
                      </m:r>
                    </m:oMath>
                  </m:oMathPara>
                </a14:m>
                <a:endParaRPr lang="en-US" sz="2000" b="0" dirty="0" smtClean="0">
                  <a:solidFill>
                    <a:schemeClr val="tx1"/>
                  </a:solidFill>
                </a:endParaRPr>
              </a:p>
              <a:p>
                <a:pPr algn="l"/>
                <a14:m>
                  <m:oMathPara xmlns:m="http://schemas.openxmlformats.org/officeDocument/2006/math">
                    <m:oMathParaPr>
                      <m:jc m:val="left"/>
                    </m:oMathParaPr>
                    <m:oMath xmlns:m="http://schemas.openxmlformats.org/officeDocument/2006/math">
                      <m:r>
                        <a:rPr lang="en-US" sz="2000" i="1">
                          <a:solidFill>
                            <a:schemeClr val="tx1"/>
                          </a:solidFill>
                          <a:latin typeface="Cambria Math"/>
                        </a:rPr>
                        <m:t>2</m:t>
                      </m:r>
                      <m:sSup>
                        <m:sSupPr>
                          <m:ctrlPr>
                            <a:rPr lang="en-US" sz="2000" i="1">
                              <a:solidFill>
                                <a:schemeClr val="tx1"/>
                              </a:solidFill>
                              <a:latin typeface="Cambria Math"/>
                            </a:rPr>
                          </m:ctrlPr>
                        </m:sSupPr>
                        <m:e>
                          <m:r>
                            <a:rPr lang="en-US" sz="2000" i="1">
                              <a:solidFill>
                                <a:schemeClr val="tx1"/>
                              </a:solidFill>
                              <a:latin typeface="Cambria Math"/>
                            </a:rPr>
                            <m:t>𝑥</m:t>
                          </m:r>
                        </m:e>
                        <m:sup>
                          <m:r>
                            <a:rPr lang="en-US" sz="2000" i="1">
                              <a:solidFill>
                                <a:schemeClr val="tx1"/>
                              </a:solidFill>
                              <a:latin typeface="Cambria Math"/>
                            </a:rPr>
                            <m:t>2</m:t>
                          </m:r>
                        </m:sup>
                      </m:sSup>
                      <m:r>
                        <a:rPr lang="en-US" sz="2000" i="1">
                          <a:solidFill>
                            <a:schemeClr val="tx1"/>
                          </a:solidFill>
                          <a:latin typeface="Cambria Math"/>
                        </a:rPr>
                        <m:t>+11</m:t>
                      </m:r>
                      <m:r>
                        <a:rPr lang="en-US" sz="2000" i="1">
                          <a:solidFill>
                            <a:schemeClr val="tx1"/>
                          </a:solidFill>
                          <a:latin typeface="Cambria Math"/>
                        </a:rPr>
                        <m:t>𝑥</m:t>
                      </m:r>
                      <m:r>
                        <a:rPr lang="en-US" sz="2000" i="1">
                          <a:solidFill>
                            <a:schemeClr val="tx1"/>
                          </a:solidFill>
                          <a:latin typeface="Cambria Math"/>
                        </a:rPr>
                        <m:t>+8</m:t>
                      </m:r>
                      <m:r>
                        <a:rPr lang="en-US" sz="2000" i="1">
                          <a:solidFill>
                            <a:schemeClr val="tx1"/>
                          </a:solidFill>
                          <a:latin typeface="Cambria Math"/>
                        </a:rPr>
                        <m:t>𝑥</m:t>
                      </m:r>
                      <m:r>
                        <a:rPr lang="en-US" sz="2000" i="1">
                          <a:solidFill>
                            <a:schemeClr val="tx1"/>
                          </a:solidFill>
                          <a:latin typeface="Cambria Math"/>
                        </a:rPr>
                        <m:t>+44</m:t>
                      </m:r>
                      <m:r>
                        <a:rPr lang="en-US" sz="2000" b="0" i="0" smtClean="0">
                          <a:solidFill>
                            <a:schemeClr val="tx1"/>
                          </a:solidFill>
                          <a:latin typeface="Cambria Math"/>
                        </a:rPr>
                        <m:t>−2</m:t>
                      </m:r>
                      <m:sSup>
                        <m:sSupPr>
                          <m:ctrlPr>
                            <a:rPr lang="en-US" sz="2000" b="0" i="1" smtClean="0">
                              <a:solidFill>
                                <a:schemeClr val="tx1"/>
                              </a:solidFill>
                              <a:latin typeface="Cambria Math"/>
                            </a:rPr>
                          </m:ctrlPr>
                        </m:sSupPr>
                        <m:e>
                          <m:r>
                            <a:rPr lang="en-US" sz="2000" b="0" i="1" smtClean="0">
                              <a:solidFill>
                                <a:schemeClr val="tx1"/>
                              </a:solidFill>
                              <a:latin typeface="Cambria Math"/>
                            </a:rPr>
                            <m:t>𝑥</m:t>
                          </m:r>
                        </m:e>
                        <m:sup>
                          <m:r>
                            <a:rPr lang="en-US" sz="2000" b="0" i="1" smtClean="0">
                              <a:solidFill>
                                <a:schemeClr val="tx1"/>
                              </a:solidFill>
                              <a:latin typeface="Cambria Math"/>
                            </a:rPr>
                            <m:t>2</m:t>
                          </m:r>
                        </m:sup>
                      </m:sSup>
                      <m:r>
                        <a:rPr lang="en-US" sz="2000" b="0" i="1" smtClean="0">
                          <a:solidFill>
                            <a:schemeClr val="tx1"/>
                          </a:solidFill>
                          <a:latin typeface="Cambria Math"/>
                        </a:rPr>
                        <m:t>−7</m:t>
                      </m:r>
                      <m:r>
                        <a:rPr lang="en-US" sz="2000" b="0" i="1" smtClean="0">
                          <a:solidFill>
                            <a:schemeClr val="tx1"/>
                          </a:solidFill>
                          <a:latin typeface="Cambria Math"/>
                        </a:rPr>
                        <m:t>𝑥</m:t>
                      </m:r>
                      <m:r>
                        <a:rPr lang="en-US" sz="2000" b="0" i="1" smtClean="0">
                          <a:solidFill>
                            <a:schemeClr val="tx1"/>
                          </a:solidFill>
                          <a:latin typeface="Cambria Math"/>
                        </a:rPr>
                        <m:t>=</m:t>
                      </m:r>
                    </m:oMath>
                  </m:oMathPara>
                </a14:m>
                <a:endParaRPr lang="en-US" sz="2000" b="0" dirty="0" smtClean="0">
                  <a:solidFill>
                    <a:schemeClr val="tx1"/>
                  </a:solidFill>
                </a:endParaRPr>
              </a:p>
              <a:p>
                <a:pPr algn="l"/>
                <a14:m>
                  <m:oMathPara xmlns:m="http://schemas.openxmlformats.org/officeDocument/2006/math">
                    <m:oMathParaPr>
                      <m:jc m:val="left"/>
                    </m:oMathParaPr>
                    <m:oMath xmlns:m="http://schemas.openxmlformats.org/officeDocument/2006/math">
                      <m:r>
                        <a:rPr lang="en-US" sz="2000" i="1">
                          <a:solidFill>
                            <a:schemeClr val="tx1"/>
                          </a:solidFill>
                          <a:latin typeface="Cambria Math"/>
                        </a:rPr>
                        <m:t>2</m:t>
                      </m:r>
                      <m:sSup>
                        <m:sSupPr>
                          <m:ctrlPr>
                            <a:rPr lang="en-US" sz="2000" i="1">
                              <a:solidFill>
                                <a:schemeClr val="tx1"/>
                              </a:solidFill>
                              <a:latin typeface="Cambria Math"/>
                            </a:rPr>
                          </m:ctrlPr>
                        </m:sSupPr>
                        <m:e>
                          <m:r>
                            <a:rPr lang="en-US" sz="2000" i="1">
                              <a:solidFill>
                                <a:schemeClr val="tx1"/>
                              </a:solidFill>
                              <a:latin typeface="Cambria Math"/>
                            </a:rPr>
                            <m:t>𝑥</m:t>
                          </m:r>
                        </m:e>
                        <m:sup>
                          <m:r>
                            <a:rPr lang="en-US" sz="2000" i="1">
                              <a:solidFill>
                                <a:schemeClr val="tx1"/>
                              </a:solidFill>
                              <a:latin typeface="Cambria Math"/>
                            </a:rPr>
                            <m:t>2</m:t>
                          </m:r>
                        </m:sup>
                      </m:sSup>
                      <m:r>
                        <a:rPr lang="en-US" sz="2000">
                          <a:solidFill>
                            <a:schemeClr val="tx1"/>
                          </a:solidFill>
                          <a:latin typeface="Cambria Math"/>
                        </a:rPr>
                        <m:t>−2</m:t>
                      </m:r>
                      <m:sSup>
                        <m:sSupPr>
                          <m:ctrlPr>
                            <a:rPr lang="en-US" sz="2000" i="1">
                              <a:solidFill>
                                <a:schemeClr val="tx1"/>
                              </a:solidFill>
                              <a:latin typeface="Cambria Math"/>
                            </a:rPr>
                          </m:ctrlPr>
                        </m:sSupPr>
                        <m:e>
                          <m:r>
                            <a:rPr lang="en-US" sz="2000" i="1">
                              <a:solidFill>
                                <a:schemeClr val="tx1"/>
                              </a:solidFill>
                              <a:latin typeface="Cambria Math"/>
                            </a:rPr>
                            <m:t>𝑥</m:t>
                          </m:r>
                        </m:e>
                        <m:sup>
                          <m:r>
                            <a:rPr lang="en-US" sz="2000" i="1">
                              <a:solidFill>
                                <a:schemeClr val="tx1"/>
                              </a:solidFill>
                              <a:latin typeface="Cambria Math"/>
                            </a:rPr>
                            <m:t>2</m:t>
                          </m:r>
                        </m:sup>
                      </m:sSup>
                      <m:r>
                        <a:rPr lang="en-US" sz="2000" i="1">
                          <a:solidFill>
                            <a:schemeClr val="tx1"/>
                          </a:solidFill>
                          <a:latin typeface="Cambria Math"/>
                        </a:rPr>
                        <m:t>+11</m:t>
                      </m:r>
                      <m:r>
                        <a:rPr lang="en-US" sz="2000" i="1">
                          <a:solidFill>
                            <a:schemeClr val="tx1"/>
                          </a:solidFill>
                          <a:latin typeface="Cambria Math"/>
                        </a:rPr>
                        <m:t>𝑥</m:t>
                      </m:r>
                      <m:r>
                        <a:rPr lang="en-US" sz="2000" i="1">
                          <a:solidFill>
                            <a:schemeClr val="tx1"/>
                          </a:solidFill>
                          <a:latin typeface="Cambria Math"/>
                        </a:rPr>
                        <m:t>+8</m:t>
                      </m:r>
                      <m:r>
                        <a:rPr lang="en-US" sz="2000" i="1">
                          <a:solidFill>
                            <a:schemeClr val="tx1"/>
                          </a:solidFill>
                          <a:latin typeface="Cambria Math"/>
                        </a:rPr>
                        <m:t>𝑥</m:t>
                      </m:r>
                      <m:r>
                        <a:rPr lang="en-US" sz="2000" i="1">
                          <a:solidFill>
                            <a:schemeClr val="tx1"/>
                          </a:solidFill>
                          <a:latin typeface="Cambria Math"/>
                        </a:rPr>
                        <m:t>−7</m:t>
                      </m:r>
                      <m:r>
                        <a:rPr lang="en-US" sz="2000" i="1">
                          <a:solidFill>
                            <a:schemeClr val="tx1"/>
                          </a:solidFill>
                          <a:latin typeface="Cambria Math"/>
                        </a:rPr>
                        <m:t>𝑥</m:t>
                      </m:r>
                      <m:r>
                        <a:rPr lang="en-US" sz="2000" i="1">
                          <a:solidFill>
                            <a:schemeClr val="tx1"/>
                          </a:solidFill>
                          <a:latin typeface="Cambria Math"/>
                        </a:rPr>
                        <m:t>+44=</m:t>
                      </m:r>
                    </m:oMath>
                  </m:oMathPara>
                </a14:m>
                <a:endParaRPr lang="en-US" sz="2000" dirty="0" smtClean="0">
                  <a:solidFill>
                    <a:schemeClr val="tx1"/>
                  </a:solidFill>
                </a:endParaRPr>
              </a:p>
              <a:p>
                <a:pPr algn="l"/>
                <a14:m>
                  <m:oMathPara xmlns:m="http://schemas.openxmlformats.org/officeDocument/2006/math">
                    <m:oMathParaPr>
                      <m:jc m:val="left"/>
                    </m:oMathParaPr>
                    <m:oMath xmlns:m="http://schemas.openxmlformats.org/officeDocument/2006/math">
                      <m:r>
                        <a:rPr lang="en-US" sz="2000" b="0" i="1" smtClean="0">
                          <a:solidFill>
                            <a:schemeClr val="tx1"/>
                          </a:solidFill>
                          <a:latin typeface="Cambria Math"/>
                        </a:rPr>
                        <m:t>12</m:t>
                      </m:r>
                      <m:r>
                        <a:rPr lang="en-US" sz="2000" b="0" i="1" smtClean="0">
                          <a:solidFill>
                            <a:schemeClr val="tx1"/>
                          </a:solidFill>
                          <a:latin typeface="Cambria Math"/>
                        </a:rPr>
                        <m:t>𝑥</m:t>
                      </m:r>
                      <m:r>
                        <a:rPr lang="en-US" sz="2000" b="0" i="1" smtClean="0">
                          <a:solidFill>
                            <a:schemeClr val="tx1"/>
                          </a:solidFill>
                          <a:latin typeface="Cambria Math"/>
                        </a:rPr>
                        <m:t>+44</m:t>
                      </m:r>
                    </m:oMath>
                  </m:oMathPara>
                </a14:m>
                <a:endParaRPr lang="en-US" sz="20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800" t="-702"/>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52400" y="5715000"/>
            <a:ext cx="6521272" cy="307777"/>
          </a:xfrm>
          <a:prstGeom prst="rect">
            <a:avLst/>
          </a:prstGeom>
          <a:noFill/>
        </p:spPr>
        <p:txBody>
          <a:bodyPr wrap="none" rtlCol="0">
            <a:spAutoFit/>
          </a:bodyPr>
          <a:lstStyle/>
          <a:p>
            <a:r>
              <a:rPr lang="en-US" sz="1400" dirty="0" smtClean="0"/>
              <a:t>Adapted from </a:t>
            </a:r>
            <a:r>
              <a:rPr lang="en-US" sz="1400" i="1" dirty="0" smtClean="0"/>
              <a:t>Sophia.org </a:t>
            </a:r>
            <a:r>
              <a:rPr lang="en-US" sz="1400" dirty="0" smtClean="0"/>
              <a:t>Adding and Subtracting Polynomials in the Real World</a:t>
            </a:r>
            <a:endParaRPr lang="en-US" sz="1400" dirty="0"/>
          </a:p>
        </p:txBody>
      </p:sp>
      <p:pic>
        <p:nvPicPr>
          <p:cNvPr id="614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24846" y="2514600"/>
            <a:ext cx="3585754"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850147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Rewrite each of the following expressions involving complex numbers in the form </a:t>
                </a:r>
                <a14:m>
                  <m:oMath xmlns:m="http://schemas.openxmlformats.org/officeDocument/2006/math">
                    <m:r>
                      <a:rPr lang="en-US" sz="2800" b="0" i="1" smtClean="0">
                        <a:solidFill>
                          <a:schemeClr val="tx1"/>
                        </a:solidFill>
                        <a:latin typeface="Cambria Math"/>
                      </a:rPr>
                      <m:t>𝑎</m:t>
                    </m:r>
                    <m:r>
                      <a:rPr lang="en-US" sz="2800" b="0" i="1" smtClean="0">
                        <a:solidFill>
                          <a:schemeClr val="tx1"/>
                        </a:solidFill>
                        <a:latin typeface="Cambria Math"/>
                      </a:rPr>
                      <m:t>+</m:t>
                    </m:r>
                    <m:r>
                      <a:rPr lang="en-US" sz="2800" b="0" i="1" smtClean="0">
                        <a:solidFill>
                          <a:schemeClr val="tx1"/>
                        </a:solidFill>
                        <a:latin typeface="Cambria Math"/>
                      </a:rPr>
                      <m:t>𝑏𝑖</m:t>
                    </m:r>
                  </m:oMath>
                </a14:m>
                <a:r>
                  <a:rPr lang="en-US" sz="2000" dirty="0" smtClean="0">
                    <a:solidFill>
                      <a:schemeClr val="tx1"/>
                    </a:solidFill>
                  </a:rPr>
                  <a:t> </a:t>
                </a:r>
                <a:r>
                  <a:rPr lang="en-US" sz="2800" dirty="0" smtClean="0">
                    <a:solidFill>
                      <a:schemeClr val="tx1"/>
                    </a:solidFill>
                  </a:rPr>
                  <a:t>where </a:t>
                </a:r>
                <a14:m>
                  <m:oMath xmlns:m="http://schemas.openxmlformats.org/officeDocument/2006/math">
                    <m:r>
                      <a:rPr lang="en-US" sz="2800" b="0" i="1" smtClean="0">
                        <a:solidFill>
                          <a:schemeClr val="tx1"/>
                        </a:solidFill>
                        <a:latin typeface="Cambria Math"/>
                      </a:rPr>
                      <m:t>𝑎</m:t>
                    </m:r>
                  </m:oMath>
                </a14:m>
                <a:r>
                  <a:rPr lang="en-US" sz="2800" dirty="0" smtClean="0">
                    <a:solidFill>
                      <a:schemeClr val="tx1"/>
                    </a:solidFill>
                  </a:rPr>
                  <a:t> and </a:t>
                </a:r>
                <a14:m>
                  <m:oMath xmlns:m="http://schemas.openxmlformats.org/officeDocument/2006/math">
                    <m:r>
                      <a:rPr lang="en-US" sz="2800" b="0" i="1" smtClean="0">
                        <a:solidFill>
                          <a:schemeClr val="tx1"/>
                        </a:solidFill>
                        <a:latin typeface="Cambria Math"/>
                      </a:rPr>
                      <m:t>𝑏</m:t>
                    </m:r>
                  </m:oMath>
                </a14:m>
                <a:r>
                  <a:rPr lang="en-US" sz="2800" dirty="0" smtClean="0">
                    <a:solidFill>
                      <a:schemeClr val="tx1"/>
                    </a:solidFill>
                  </a:rPr>
                  <a:t> are real numbers.</a:t>
                </a:r>
              </a:p>
              <a:p>
                <a:pPr algn="l">
                  <a:lnSpc>
                    <a:spcPct val="150000"/>
                  </a:lnSpc>
                </a:pPr>
                <a14:m>
                  <m:oMathPara xmlns:m="http://schemas.openxmlformats.org/officeDocument/2006/math">
                    <m:oMathParaPr>
                      <m:jc m:val="centerGroup"/>
                    </m:oMathParaPr>
                    <m:oMath xmlns:m="http://schemas.openxmlformats.org/officeDocument/2006/math">
                      <m:d>
                        <m:dPr>
                          <m:ctrlPr>
                            <a:rPr lang="en-US" sz="2800" b="0" i="1" smtClean="0">
                              <a:solidFill>
                                <a:schemeClr val="tx1"/>
                              </a:solidFill>
                              <a:latin typeface="Cambria Math"/>
                            </a:rPr>
                          </m:ctrlPr>
                        </m:dPr>
                        <m:e>
                          <m:r>
                            <a:rPr lang="en-US" sz="2800" b="0" i="1" smtClean="0">
                              <a:solidFill>
                                <a:schemeClr val="tx1"/>
                              </a:solidFill>
                              <a:latin typeface="Cambria Math"/>
                            </a:rPr>
                            <m:t>3+2</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2−5</m:t>
                          </m:r>
                          <m:r>
                            <a:rPr lang="en-US" sz="2800" b="0" i="1" smtClean="0">
                              <a:solidFill>
                                <a:schemeClr val="tx1"/>
                              </a:solidFill>
                              <a:latin typeface="Cambria Math"/>
                            </a:rPr>
                            <m:t>𝑖</m:t>
                          </m:r>
                        </m:e>
                      </m:d>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d>
                        <m:dPr>
                          <m:ctrlPr>
                            <a:rPr lang="en-US" sz="2800" b="0" i="1" smtClean="0">
                              <a:solidFill>
                                <a:schemeClr val="tx1"/>
                              </a:solidFill>
                              <a:latin typeface="Cambria Math"/>
                            </a:rPr>
                          </m:ctrlPr>
                        </m:dPr>
                        <m:e>
                          <m:r>
                            <a:rPr lang="en-US" sz="2800" b="0" i="1" smtClean="0">
                              <a:solidFill>
                                <a:schemeClr val="tx1"/>
                              </a:solidFill>
                              <a:latin typeface="Cambria Math"/>
                            </a:rPr>
                            <m:t>5+4</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17−13</m:t>
                          </m:r>
                          <m:r>
                            <a:rPr lang="en-US" sz="2800" b="0" i="1" smtClean="0">
                              <a:solidFill>
                                <a:schemeClr val="tx1"/>
                              </a:solidFill>
                              <a:latin typeface="Cambria Math"/>
                            </a:rPr>
                            <m:t>𝑖</m:t>
                          </m:r>
                        </m:e>
                      </m:d>
                      <m:r>
                        <a:rPr lang="en-US" sz="2800" b="0" i="1" smtClean="0">
                          <a:solidFill>
                            <a:schemeClr val="tx1"/>
                          </a:solidFill>
                          <a:latin typeface="Cambria Math"/>
                        </a:rPr>
                        <m:t>−</m:t>
                      </m:r>
                      <m:d>
                        <m:dPr>
                          <m:ctrlPr>
                            <a:rPr lang="en-US" sz="2800" b="0" i="1" smtClean="0">
                              <a:solidFill>
                                <a:schemeClr val="tx1"/>
                              </a:solidFill>
                              <a:latin typeface="Cambria Math"/>
                            </a:rPr>
                          </m:ctrlPr>
                        </m:dPr>
                        <m:e>
                          <m:r>
                            <a:rPr lang="en-US" sz="2800" b="0" i="1" smtClean="0">
                              <a:solidFill>
                                <a:schemeClr val="tx1"/>
                              </a:solidFill>
                              <a:latin typeface="Cambria Math"/>
                            </a:rPr>
                            <m:t>5+3</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17−13</m:t>
                          </m:r>
                          <m:r>
                            <a:rPr lang="en-US" sz="2800" b="0" i="1" smtClean="0">
                              <a:solidFill>
                                <a:schemeClr val="tx1"/>
                              </a:solidFill>
                              <a:latin typeface="Cambria Math"/>
                            </a:rPr>
                            <m:t>𝑖</m:t>
                          </m:r>
                        </m:e>
                      </m:d>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p>
                        <m:sSupPr>
                          <m:ctrlPr>
                            <a:rPr lang="en-US" sz="2800" i="1" smtClean="0">
                              <a:solidFill>
                                <a:schemeClr val="tx1"/>
                              </a:solidFill>
                              <a:latin typeface="Cambria Math"/>
                            </a:rPr>
                          </m:ctrlPr>
                        </m:sSupPr>
                        <m:e>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5</m:t>
                                  </m:r>
                                </m:num>
                                <m:den>
                                  <m:r>
                                    <a:rPr lang="en-US" sz="2800" b="0" i="1" smtClean="0">
                                      <a:solidFill>
                                        <a:schemeClr val="tx1"/>
                                      </a:solidFill>
                                      <a:latin typeface="Cambria Math"/>
                                    </a:rPr>
                                    <m:t>2</m:t>
                                  </m:r>
                                </m:den>
                              </m:f>
                              <m:r>
                                <a:rPr lang="en-US" sz="2800" b="0" i="1" smtClean="0">
                                  <a:solidFill>
                                    <a:schemeClr val="tx1"/>
                                  </a:solidFill>
                                  <a:latin typeface="Cambria Math"/>
                                </a:rPr>
                                <m:t>+</m:t>
                              </m:r>
                              <m:f>
                                <m:fPr>
                                  <m:ctrlPr>
                                    <a:rPr lang="en-US" sz="2800" b="0" i="1" smtClean="0">
                                      <a:solidFill>
                                        <a:schemeClr val="tx1"/>
                                      </a:solidFill>
                                      <a:latin typeface="Cambria Math"/>
                                    </a:rPr>
                                  </m:ctrlPr>
                                </m:fPr>
                                <m:num>
                                  <m:r>
                                    <a:rPr lang="en-US" sz="2800" b="0" i="1" smtClean="0">
                                      <a:solidFill>
                                        <a:schemeClr val="tx1"/>
                                      </a:solidFill>
                                      <a:latin typeface="Cambria Math"/>
                                    </a:rPr>
                                    <m:t>7</m:t>
                                  </m:r>
                                  <m:r>
                                    <a:rPr lang="en-US" sz="2800" b="0" i="1" smtClean="0">
                                      <a:solidFill>
                                        <a:schemeClr val="tx1"/>
                                      </a:solidFill>
                                      <a:latin typeface="Cambria Math"/>
                                    </a:rPr>
                                    <m:t>𝑖</m:t>
                                  </m:r>
                                </m:num>
                                <m:den>
                                  <m:r>
                                    <a:rPr lang="en-US" sz="2800" b="0" i="1" smtClean="0">
                                      <a:solidFill>
                                        <a:schemeClr val="tx1"/>
                                      </a:solidFill>
                                      <a:latin typeface="Cambria Math"/>
                                    </a:rPr>
                                    <m:t>2</m:t>
                                  </m:r>
                                </m:den>
                              </m:f>
                            </m:e>
                          </m:box>
                          <m:r>
                            <a:rPr lang="en-US" sz="2800" b="0" i="1" smtClean="0">
                              <a:solidFill>
                                <a:schemeClr val="tx1"/>
                              </a:solidFill>
                              <a:latin typeface="Cambria Math"/>
                            </a:rPr>
                            <m:t>)</m:t>
                          </m:r>
                        </m:e>
                        <m:sup>
                          <m:r>
                            <a:rPr lang="en-US" sz="2800" b="0" i="1" smtClean="0">
                              <a:solidFill>
                                <a:schemeClr val="tx1"/>
                              </a:solidFill>
                              <a:latin typeface="Cambria Math"/>
                            </a:rPr>
                            <m:t>2</m:t>
                          </m:r>
                        </m:sup>
                      </m:sSup>
                      <m:r>
                        <a:rPr lang="en-US" sz="2800" b="0" i="1" smtClean="0">
                          <a:solidFill>
                            <a:schemeClr val="tx1"/>
                          </a:solidFill>
                          <a:latin typeface="Cambria Math"/>
                        </a:rPr>
                        <m:t>−</m:t>
                      </m:r>
                      <m:sSup>
                        <m:sSupPr>
                          <m:ctrlPr>
                            <a:rPr lang="en-US" sz="2800" b="0" i="1" smtClean="0">
                              <a:solidFill>
                                <a:schemeClr val="tx1"/>
                              </a:solidFill>
                              <a:latin typeface="Cambria Math"/>
                            </a:rPr>
                          </m:ctrlPr>
                        </m:sSupPr>
                        <m:e>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5</m:t>
                                  </m:r>
                                </m:num>
                                <m:den>
                                  <m:r>
                                    <a:rPr lang="en-US" sz="2800" b="0" i="1" smtClean="0">
                                      <a:solidFill>
                                        <a:schemeClr val="tx1"/>
                                      </a:solidFill>
                                      <a:latin typeface="Cambria Math"/>
                                    </a:rPr>
                                    <m:t>2</m:t>
                                  </m:r>
                                </m:den>
                              </m:f>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𝑖</m:t>
                                      </m:r>
                                    </m:num>
                                    <m:den>
                                      <m:r>
                                        <a:rPr lang="en-US" sz="2800" b="0" i="1" smtClean="0">
                                          <a:solidFill>
                                            <a:schemeClr val="tx1"/>
                                          </a:solidFill>
                                          <a:latin typeface="Cambria Math"/>
                                        </a:rPr>
                                        <m:t>2</m:t>
                                      </m:r>
                                    </m:den>
                                  </m:f>
                                </m:e>
                              </m:box>
                            </m:e>
                          </m:box>
                          <m:r>
                            <a:rPr lang="en-US" sz="2800" b="0" i="1" smtClean="0">
                              <a:solidFill>
                                <a:schemeClr val="tx1"/>
                              </a:solidFill>
                              <a:latin typeface="Cambria Math"/>
                            </a:rPr>
                            <m:t>)</m:t>
                          </m:r>
                        </m:e>
                        <m:sup>
                          <m:r>
                            <a:rPr lang="en-US" sz="2800" b="0" i="1" smtClean="0">
                              <a:solidFill>
                                <a:schemeClr val="tx1"/>
                              </a:solidFill>
                              <a:latin typeface="Cambria Math"/>
                            </a:rPr>
                            <m:t>2</m:t>
                          </m:r>
                        </m:sup>
                      </m:sSup>
                    </m:oMath>
                  </m:oMathPara>
                </a14:m>
                <a:endParaRPr lang="en-US" sz="28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d>
                        <m:dPr>
                          <m:ctrlPr>
                            <a:rPr lang="en-US" sz="2800" b="0" i="1" smtClean="0">
                              <a:solidFill>
                                <a:schemeClr val="tx1"/>
                              </a:solidFill>
                              <a:latin typeface="Cambria Math"/>
                            </a:rPr>
                          </m:ctrlPr>
                        </m:dPr>
                        <m:e>
                          <m:r>
                            <a:rPr lang="en-US" sz="2800" b="0" i="1" smtClean="0">
                              <a:solidFill>
                                <a:schemeClr val="tx1"/>
                              </a:solidFill>
                              <a:latin typeface="Cambria Math"/>
                            </a:rPr>
                            <m:t>1+</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13−4</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1−</m:t>
                          </m:r>
                          <m:r>
                            <a:rPr lang="en-US" sz="2800" b="0" i="1" smtClean="0">
                              <a:solidFill>
                                <a:schemeClr val="tx1"/>
                              </a:solidFill>
                              <a:latin typeface="Cambria Math"/>
                            </a:rPr>
                            <m:t>𝑖</m:t>
                          </m:r>
                        </m:e>
                      </m:d>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1+</m:t>
                      </m:r>
                      <m:r>
                        <a:rPr lang="en-US" sz="2800" b="0" i="1" smtClean="0">
                          <a:solidFill>
                            <a:schemeClr val="tx1"/>
                          </a:solidFill>
                          <a:latin typeface="Cambria Math"/>
                        </a:rPr>
                        <m:t>𝑖</m:t>
                      </m:r>
                      <m:r>
                        <a:rPr lang="en-US" sz="2800" b="0" i="1" smtClean="0">
                          <a:solidFill>
                            <a:schemeClr val="tx1"/>
                          </a:solidFill>
                          <a:latin typeface="Cambria Math"/>
                        </a:rPr>
                        <m:t>+</m:t>
                      </m:r>
                      <m:sSup>
                        <m:sSupPr>
                          <m:ctrlPr>
                            <a:rPr lang="en-US" sz="2800" b="0" i="1" smtClean="0">
                              <a:solidFill>
                                <a:schemeClr val="tx1"/>
                              </a:solidFill>
                              <a:latin typeface="Cambria Math"/>
                            </a:rPr>
                          </m:ctrlPr>
                        </m:sSupPr>
                        <m:e>
                          <m:r>
                            <a:rPr lang="en-US" sz="2800" b="0" i="1" smtClean="0">
                              <a:solidFill>
                                <a:schemeClr val="tx1"/>
                              </a:solidFill>
                              <a:latin typeface="Cambria Math"/>
                            </a:rPr>
                            <m:t>𝑖</m:t>
                          </m:r>
                        </m:e>
                        <m:sup>
                          <m:r>
                            <a:rPr lang="en-US" sz="2800" b="0" i="1" smtClean="0">
                              <a:solidFill>
                                <a:schemeClr val="tx1"/>
                              </a:solidFill>
                              <a:latin typeface="Cambria Math"/>
                            </a:rPr>
                            <m:t>2</m:t>
                          </m:r>
                        </m:sup>
                      </m:sSup>
                      <m:r>
                        <a:rPr lang="en-US" sz="2800" b="0" i="1" smtClean="0">
                          <a:solidFill>
                            <a:schemeClr val="tx1"/>
                          </a:solidFill>
                          <a:latin typeface="Cambria Math"/>
                        </a:rPr>
                        <m:t>+</m:t>
                      </m:r>
                      <m:sSup>
                        <m:sSupPr>
                          <m:ctrlPr>
                            <a:rPr lang="en-US" sz="2800" b="0" i="1" smtClean="0">
                              <a:solidFill>
                                <a:schemeClr val="tx1"/>
                              </a:solidFill>
                              <a:latin typeface="Cambria Math"/>
                            </a:rPr>
                          </m:ctrlPr>
                        </m:sSupPr>
                        <m:e>
                          <m:r>
                            <a:rPr lang="en-US" sz="2800" b="0" i="1" smtClean="0">
                              <a:solidFill>
                                <a:schemeClr val="tx1"/>
                              </a:solidFill>
                              <a:latin typeface="Cambria Math"/>
                            </a:rPr>
                            <m:t>𝑖</m:t>
                          </m:r>
                        </m:e>
                        <m:sup>
                          <m:r>
                            <a:rPr lang="en-US" sz="2800" b="0" i="1" smtClean="0">
                              <a:solidFill>
                                <a:schemeClr val="tx1"/>
                              </a:solidFill>
                              <a:latin typeface="Cambria Math"/>
                            </a:rPr>
                            <m:t>3</m:t>
                          </m:r>
                        </m:sup>
                      </m:sSup>
                    </m:oMath>
                  </m:oMathPara>
                </a14:m>
                <a:endParaRPr lang="en-US" sz="28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7402732"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N-CN, A-SSE Computations With Complex Numbers</a:t>
            </a:r>
            <a:endParaRPr lang="en-US" sz="1400" dirty="0"/>
          </a:p>
        </p:txBody>
      </p:sp>
    </p:spTree>
    <p:extLst>
      <p:ext uri="{BB962C8B-B14F-4D97-AF65-F5344CB8AC3E}">
        <p14:creationId xmlns:p14="http://schemas.microsoft.com/office/powerpoint/2010/main" val="20101017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Rewrite each of the following expressions involving complex numbers in the form </a:t>
                </a:r>
                <a14:m>
                  <m:oMath xmlns:m="http://schemas.openxmlformats.org/officeDocument/2006/math">
                    <m:r>
                      <a:rPr lang="en-US" sz="2800" b="0" i="1" smtClean="0">
                        <a:solidFill>
                          <a:schemeClr val="tx1"/>
                        </a:solidFill>
                        <a:latin typeface="Cambria Math"/>
                      </a:rPr>
                      <m:t>𝑎</m:t>
                    </m:r>
                    <m:r>
                      <a:rPr lang="en-US" sz="2800" b="0" i="1" smtClean="0">
                        <a:solidFill>
                          <a:schemeClr val="tx1"/>
                        </a:solidFill>
                        <a:latin typeface="Cambria Math"/>
                      </a:rPr>
                      <m:t>+</m:t>
                    </m:r>
                    <m:r>
                      <a:rPr lang="en-US" sz="2800" b="0" i="1" smtClean="0">
                        <a:solidFill>
                          <a:schemeClr val="tx1"/>
                        </a:solidFill>
                        <a:latin typeface="Cambria Math"/>
                      </a:rPr>
                      <m:t>𝑏𝑖</m:t>
                    </m:r>
                  </m:oMath>
                </a14:m>
                <a:r>
                  <a:rPr lang="en-US" sz="2000" dirty="0" smtClean="0">
                    <a:solidFill>
                      <a:schemeClr val="tx1"/>
                    </a:solidFill>
                  </a:rPr>
                  <a:t> </a:t>
                </a:r>
                <a:r>
                  <a:rPr lang="en-US" sz="2800" dirty="0" smtClean="0">
                    <a:solidFill>
                      <a:schemeClr val="tx1"/>
                    </a:solidFill>
                  </a:rPr>
                  <a:t>where </a:t>
                </a:r>
                <a14:m>
                  <m:oMath xmlns:m="http://schemas.openxmlformats.org/officeDocument/2006/math">
                    <m:r>
                      <a:rPr lang="en-US" sz="2800" b="0" i="1" smtClean="0">
                        <a:solidFill>
                          <a:schemeClr val="tx1"/>
                        </a:solidFill>
                        <a:latin typeface="Cambria Math"/>
                      </a:rPr>
                      <m:t>𝑎</m:t>
                    </m:r>
                  </m:oMath>
                </a14:m>
                <a:r>
                  <a:rPr lang="en-US" sz="2800" dirty="0" smtClean="0">
                    <a:solidFill>
                      <a:schemeClr val="tx1"/>
                    </a:solidFill>
                  </a:rPr>
                  <a:t> and </a:t>
                </a:r>
                <a14:m>
                  <m:oMath xmlns:m="http://schemas.openxmlformats.org/officeDocument/2006/math">
                    <m:r>
                      <a:rPr lang="en-US" sz="2800" b="0" i="1" smtClean="0">
                        <a:solidFill>
                          <a:schemeClr val="tx1"/>
                        </a:solidFill>
                        <a:latin typeface="Cambria Math"/>
                      </a:rPr>
                      <m:t>𝑏</m:t>
                    </m:r>
                  </m:oMath>
                </a14:m>
                <a:r>
                  <a:rPr lang="en-US" sz="2800" dirty="0" smtClean="0">
                    <a:solidFill>
                      <a:schemeClr val="tx1"/>
                    </a:solidFill>
                  </a:rPr>
                  <a:t> are real numbers.</a:t>
                </a:r>
              </a:p>
              <a:p>
                <a:pPr algn="l">
                  <a:lnSpc>
                    <a:spcPct val="150000"/>
                  </a:lnSpc>
                </a:pPr>
                <a14:m>
                  <m:oMathPara xmlns:m="http://schemas.openxmlformats.org/officeDocument/2006/math">
                    <m:oMathParaPr>
                      <m:jc m:val="centerGroup"/>
                    </m:oMathParaPr>
                    <m:oMath xmlns:m="http://schemas.openxmlformats.org/officeDocument/2006/math">
                      <m:d>
                        <m:dPr>
                          <m:ctrlPr>
                            <a:rPr lang="en-US" sz="2800" b="0" i="1" smtClean="0">
                              <a:solidFill>
                                <a:schemeClr val="tx1"/>
                              </a:solidFill>
                              <a:latin typeface="Cambria Math"/>
                            </a:rPr>
                          </m:ctrlPr>
                        </m:dPr>
                        <m:e>
                          <m:r>
                            <a:rPr lang="en-US" sz="2800" b="0" i="1" smtClean="0">
                              <a:solidFill>
                                <a:schemeClr val="tx1"/>
                              </a:solidFill>
                              <a:latin typeface="Cambria Math"/>
                            </a:rPr>
                            <m:t>3+2</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2−5</m:t>
                          </m:r>
                          <m:r>
                            <a:rPr lang="en-US" sz="2800" b="0" i="1" smtClean="0">
                              <a:solidFill>
                                <a:schemeClr val="tx1"/>
                              </a:solidFill>
                              <a:latin typeface="Cambria Math"/>
                            </a:rPr>
                            <m:t>𝑖</m:t>
                          </m:r>
                        </m:e>
                      </m:d>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3</m:t>
                      </m:r>
                      <m:d>
                        <m:dPr>
                          <m:ctrlPr>
                            <a:rPr lang="en-US" sz="2800" b="0" i="1" smtClean="0">
                              <a:solidFill>
                                <a:schemeClr val="tx1"/>
                              </a:solidFill>
                              <a:latin typeface="Cambria Math"/>
                            </a:rPr>
                          </m:ctrlPr>
                        </m:dPr>
                        <m:e>
                          <m:r>
                            <a:rPr lang="en-US" sz="2800" b="0" i="1" smtClean="0">
                              <a:solidFill>
                                <a:schemeClr val="tx1"/>
                              </a:solidFill>
                              <a:latin typeface="Cambria Math"/>
                            </a:rPr>
                            <m:t>2−5</m:t>
                          </m:r>
                          <m:r>
                            <a:rPr lang="en-US" sz="2800" b="0" i="1" smtClean="0">
                              <a:solidFill>
                                <a:schemeClr val="tx1"/>
                              </a:solidFill>
                              <a:latin typeface="Cambria Math"/>
                            </a:rPr>
                            <m:t>𝑖</m:t>
                          </m:r>
                        </m:e>
                      </m:d>
                      <m:r>
                        <a:rPr lang="en-US" sz="2800" b="0" i="1" smtClean="0">
                          <a:solidFill>
                            <a:schemeClr val="tx1"/>
                          </a:solidFill>
                          <a:latin typeface="Cambria Math"/>
                        </a:rPr>
                        <m:t>+2</m:t>
                      </m:r>
                      <m:r>
                        <a:rPr lang="en-US" sz="2800" b="0" i="1" smtClean="0">
                          <a:solidFill>
                            <a:schemeClr val="tx1"/>
                          </a:solidFill>
                          <a:latin typeface="Cambria Math"/>
                        </a:rPr>
                        <m:t>𝑖</m:t>
                      </m:r>
                      <m:d>
                        <m:dPr>
                          <m:ctrlPr>
                            <a:rPr lang="en-US" sz="2800" b="0" i="1" smtClean="0">
                              <a:solidFill>
                                <a:schemeClr val="tx1"/>
                              </a:solidFill>
                              <a:latin typeface="Cambria Math"/>
                            </a:rPr>
                          </m:ctrlPr>
                        </m:dPr>
                        <m:e>
                          <m:r>
                            <a:rPr lang="en-US" sz="2800" b="0" i="1" smtClean="0">
                              <a:solidFill>
                                <a:schemeClr val="tx1"/>
                              </a:solidFill>
                              <a:latin typeface="Cambria Math"/>
                            </a:rPr>
                            <m:t>2−5</m:t>
                          </m:r>
                          <m:r>
                            <a:rPr lang="en-US" sz="2800" b="0" i="1" smtClean="0">
                              <a:solidFill>
                                <a:schemeClr val="tx1"/>
                              </a:solidFill>
                              <a:latin typeface="Cambria Math"/>
                            </a:rPr>
                            <m:t>𝑖</m:t>
                          </m:r>
                        </m:e>
                      </m:d>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6−15</m:t>
                      </m:r>
                      <m:r>
                        <a:rPr lang="en-US" sz="2800" b="0" i="1" smtClean="0">
                          <a:solidFill>
                            <a:schemeClr val="tx1"/>
                          </a:solidFill>
                          <a:latin typeface="Cambria Math"/>
                        </a:rPr>
                        <m:t>𝑖</m:t>
                      </m:r>
                      <m:r>
                        <a:rPr lang="en-US" sz="2800" b="0" i="1" smtClean="0">
                          <a:solidFill>
                            <a:schemeClr val="tx1"/>
                          </a:solidFill>
                          <a:latin typeface="Cambria Math"/>
                        </a:rPr>
                        <m:t>+4</m:t>
                      </m:r>
                      <m:r>
                        <a:rPr lang="en-US" sz="2800" b="0" i="1" smtClean="0">
                          <a:solidFill>
                            <a:schemeClr val="tx1"/>
                          </a:solidFill>
                          <a:latin typeface="Cambria Math"/>
                        </a:rPr>
                        <m:t>𝑖</m:t>
                      </m:r>
                      <m:r>
                        <a:rPr lang="en-US" sz="2800" b="0" i="1" smtClean="0">
                          <a:solidFill>
                            <a:schemeClr val="tx1"/>
                          </a:solidFill>
                          <a:latin typeface="Cambria Math"/>
                        </a:rPr>
                        <m:t>−10</m:t>
                      </m:r>
                      <m:sSup>
                        <m:sSupPr>
                          <m:ctrlPr>
                            <a:rPr lang="en-US" sz="2800" b="0" i="1" smtClean="0">
                              <a:solidFill>
                                <a:schemeClr val="tx1"/>
                              </a:solidFill>
                              <a:latin typeface="Cambria Math"/>
                            </a:rPr>
                          </m:ctrlPr>
                        </m:sSupPr>
                        <m:e>
                          <m:r>
                            <a:rPr lang="en-US" sz="2800" b="0" i="1" smtClean="0">
                              <a:solidFill>
                                <a:schemeClr val="tx1"/>
                              </a:solidFill>
                              <a:latin typeface="Cambria Math"/>
                            </a:rPr>
                            <m:t>𝑖</m:t>
                          </m:r>
                        </m:e>
                        <m:sup>
                          <m:r>
                            <a:rPr lang="en-US" sz="2800" b="0" i="1" smtClean="0">
                              <a:solidFill>
                                <a:schemeClr val="tx1"/>
                              </a:solidFill>
                              <a:latin typeface="Cambria Math"/>
                            </a:rPr>
                            <m:t>2</m:t>
                          </m:r>
                        </m:sup>
                      </m:sSup>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6−15</m:t>
                      </m:r>
                      <m:r>
                        <a:rPr lang="en-US" sz="2800" b="0" i="1" smtClean="0">
                          <a:solidFill>
                            <a:schemeClr val="tx1"/>
                          </a:solidFill>
                          <a:latin typeface="Cambria Math"/>
                        </a:rPr>
                        <m:t>𝑖</m:t>
                      </m:r>
                      <m:r>
                        <a:rPr lang="en-US" sz="2800" b="0" i="1" smtClean="0">
                          <a:solidFill>
                            <a:schemeClr val="tx1"/>
                          </a:solidFill>
                          <a:latin typeface="Cambria Math"/>
                        </a:rPr>
                        <m:t>+4</m:t>
                      </m:r>
                      <m:r>
                        <a:rPr lang="en-US" sz="2800" b="0" i="1" smtClean="0">
                          <a:solidFill>
                            <a:schemeClr val="tx1"/>
                          </a:solidFill>
                          <a:latin typeface="Cambria Math"/>
                        </a:rPr>
                        <m:t>𝑖</m:t>
                      </m:r>
                      <m:r>
                        <a:rPr lang="en-US" sz="2800" b="0" i="1" smtClean="0">
                          <a:solidFill>
                            <a:schemeClr val="tx1"/>
                          </a:solidFill>
                          <a:latin typeface="Cambria Math"/>
                        </a:rPr>
                        <m:t>+10=</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16−11</m:t>
                      </m:r>
                      <m:r>
                        <a:rPr lang="en-US" sz="2800" b="0" i="1" smtClean="0">
                          <a:solidFill>
                            <a:schemeClr val="tx1"/>
                          </a:solidFill>
                          <a:latin typeface="Cambria Math"/>
                        </a:rPr>
                        <m:t>𝑖</m:t>
                      </m:r>
                    </m:oMath>
                  </m:oMathPara>
                </a14:m>
                <a:endParaRPr lang="en-US" sz="2800" b="0" dirty="0" smtClean="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7402732"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N-CN, A-SSE Computations With Complex Numbers</a:t>
            </a:r>
            <a:endParaRPr lang="en-US" sz="1400" dirty="0"/>
          </a:p>
        </p:txBody>
      </p:sp>
    </p:spTree>
    <p:extLst>
      <p:ext uri="{BB962C8B-B14F-4D97-AF65-F5344CB8AC3E}">
        <p14:creationId xmlns:p14="http://schemas.microsoft.com/office/powerpoint/2010/main" val="9917486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Rewrite each of the following expressions involving complex numbers in the form </a:t>
                </a:r>
                <a14:m>
                  <m:oMath xmlns:m="http://schemas.openxmlformats.org/officeDocument/2006/math">
                    <m:r>
                      <a:rPr lang="en-US" sz="2800" b="0" i="1" smtClean="0">
                        <a:solidFill>
                          <a:schemeClr val="tx1"/>
                        </a:solidFill>
                        <a:latin typeface="Cambria Math"/>
                      </a:rPr>
                      <m:t>𝑎</m:t>
                    </m:r>
                    <m:r>
                      <a:rPr lang="en-US" sz="2800" b="0" i="1" smtClean="0">
                        <a:solidFill>
                          <a:schemeClr val="tx1"/>
                        </a:solidFill>
                        <a:latin typeface="Cambria Math"/>
                      </a:rPr>
                      <m:t>+</m:t>
                    </m:r>
                    <m:r>
                      <a:rPr lang="en-US" sz="2800" b="0" i="1" smtClean="0">
                        <a:solidFill>
                          <a:schemeClr val="tx1"/>
                        </a:solidFill>
                        <a:latin typeface="Cambria Math"/>
                      </a:rPr>
                      <m:t>𝑏𝑖</m:t>
                    </m:r>
                  </m:oMath>
                </a14:m>
                <a:r>
                  <a:rPr lang="en-US" sz="2000" dirty="0" smtClean="0">
                    <a:solidFill>
                      <a:schemeClr val="tx1"/>
                    </a:solidFill>
                  </a:rPr>
                  <a:t> </a:t>
                </a:r>
                <a:r>
                  <a:rPr lang="en-US" sz="2800" dirty="0" smtClean="0">
                    <a:solidFill>
                      <a:schemeClr val="tx1"/>
                    </a:solidFill>
                  </a:rPr>
                  <a:t>where </a:t>
                </a:r>
                <a14:m>
                  <m:oMath xmlns:m="http://schemas.openxmlformats.org/officeDocument/2006/math">
                    <m:r>
                      <a:rPr lang="en-US" sz="2800" b="0" i="1" smtClean="0">
                        <a:solidFill>
                          <a:schemeClr val="tx1"/>
                        </a:solidFill>
                        <a:latin typeface="Cambria Math"/>
                      </a:rPr>
                      <m:t>𝑎</m:t>
                    </m:r>
                  </m:oMath>
                </a14:m>
                <a:r>
                  <a:rPr lang="en-US" sz="2800" dirty="0" smtClean="0">
                    <a:solidFill>
                      <a:schemeClr val="tx1"/>
                    </a:solidFill>
                  </a:rPr>
                  <a:t> and </a:t>
                </a:r>
                <a14:m>
                  <m:oMath xmlns:m="http://schemas.openxmlformats.org/officeDocument/2006/math">
                    <m:r>
                      <a:rPr lang="en-US" sz="2800" b="0" i="1" smtClean="0">
                        <a:solidFill>
                          <a:schemeClr val="tx1"/>
                        </a:solidFill>
                        <a:latin typeface="Cambria Math"/>
                      </a:rPr>
                      <m:t>𝑏</m:t>
                    </m:r>
                  </m:oMath>
                </a14:m>
                <a:r>
                  <a:rPr lang="en-US" sz="2800" dirty="0" smtClean="0">
                    <a:solidFill>
                      <a:schemeClr val="tx1"/>
                    </a:solidFill>
                  </a:rPr>
                  <a:t> are real numbers.</a:t>
                </a:r>
              </a:p>
              <a:p>
                <a:pPr algn="l">
                  <a:lnSpc>
                    <a:spcPct val="150000"/>
                  </a:lnSpc>
                </a:pPr>
                <a14:m>
                  <m:oMathPara xmlns:m="http://schemas.openxmlformats.org/officeDocument/2006/math">
                    <m:oMathParaPr>
                      <m:jc m:val="centerGroup"/>
                    </m:oMathParaPr>
                    <m:oMath xmlns:m="http://schemas.openxmlformats.org/officeDocument/2006/math">
                      <m:d>
                        <m:dPr>
                          <m:ctrlPr>
                            <a:rPr lang="en-US" sz="2800" b="0" i="1" smtClean="0">
                              <a:solidFill>
                                <a:schemeClr val="tx1"/>
                              </a:solidFill>
                              <a:latin typeface="Cambria Math"/>
                            </a:rPr>
                          </m:ctrlPr>
                        </m:dPr>
                        <m:e>
                          <m:r>
                            <a:rPr lang="en-US" sz="2800" b="0" i="1" smtClean="0">
                              <a:solidFill>
                                <a:schemeClr val="tx1"/>
                              </a:solidFill>
                              <a:latin typeface="Cambria Math"/>
                            </a:rPr>
                            <m:t>5+4</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17−13</m:t>
                          </m:r>
                          <m:r>
                            <a:rPr lang="en-US" sz="2800" b="0" i="1" smtClean="0">
                              <a:solidFill>
                                <a:schemeClr val="tx1"/>
                              </a:solidFill>
                              <a:latin typeface="Cambria Math"/>
                            </a:rPr>
                            <m:t>𝑖</m:t>
                          </m:r>
                        </m:e>
                      </m:d>
                      <m:r>
                        <a:rPr lang="en-US" sz="2800" b="0" i="1" smtClean="0">
                          <a:solidFill>
                            <a:schemeClr val="tx1"/>
                          </a:solidFill>
                          <a:latin typeface="Cambria Math"/>
                        </a:rPr>
                        <m:t>−</m:t>
                      </m:r>
                      <m:d>
                        <m:dPr>
                          <m:ctrlPr>
                            <a:rPr lang="en-US" sz="2800" b="0" i="1" smtClean="0">
                              <a:solidFill>
                                <a:schemeClr val="tx1"/>
                              </a:solidFill>
                              <a:latin typeface="Cambria Math"/>
                            </a:rPr>
                          </m:ctrlPr>
                        </m:dPr>
                        <m:e>
                          <m:r>
                            <a:rPr lang="en-US" sz="2800" b="0" i="1" smtClean="0">
                              <a:solidFill>
                                <a:schemeClr val="tx1"/>
                              </a:solidFill>
                              <a:latin typeface="Cambria Math"/>
                            </a:rPr>
                            <m:t>5+3</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17−13</m:t>
                          </m:r>
                          <m:r>
                            <a:rPr lang="en-US" sz="2800" b="0" i="1" smtClean="0">
                              <a:solidFill>
                                <a:schemeClr val="tx1"/>
                              </a:solidFill>
                              <a:latin typeface="Cambria Math"/>
                            </a:rPr>
                            <m:t>𝑖</m:t>
                          </m:r>
                        </m:e>
                      </m:d>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d>
                        <m:dPr>
                          <m:ctrlPr>
                            <a:rPr lang="en-US" sz="2800" b="0" i="1" smtClean="0">
                              <a:solidFill>
                                <a:schemeClr val="tx1"/>
                              </a:solidFill>
                              <a:latin typeface="Cambria Math"/>
                            </a:rPr>
                          </m:ctrlPr>
                        </m:dPr>
                        <m:e>
                          <m:r>
                            <a:rPr lang="en-US" sz="2800" b="0" i="1" smtClean="0">
                              <a:solidFill>
                                <a:schemeClr val="tx1"/>
                              </a:solidFill>
                              <a:latin typeface="Cambria Math"/>
                            </a:rPr>
                            <m:t>17−13</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d>
                            <m:dPr>
                              <m:ctrlPr>
                                <a:rPr lang="en-US" sz="2800" b="0" i="1" smtClean="0">
                                  <a:solidFill>
                                    <a:schemeClr val="tx1"/>
                                  </a:solidFill>
                                  <a:latin typeface="Cambria Math"/>
                                </a:rPr>
                              </m:ctrlPr>
                            </m:dPr>
                            <m:e>
                              <m:r>
                                <a:rPr lang="en-US" sz="2800" b="0" i="1" smtClean="0">
                                  <a:solidFill>
                                    <a:schemeClr val="tx1"/>
                                  </a:solidFill>
                                  <a:latin typeface="Cambria Math"/>
                                </a:rPr>
                                <m:t>5+4</m:t>
                              </m:r>
                              <m:r>
                                <a:rPr lang="en-US" sz="2800" b="0" i="1" smtClean="0">
                                  <a:solidFill>
                                    <a:schemeClr val="tx1"/>
                                  </a:solidFill>
                                  <a:latin typeface="Cambria Math"/>
                                </a:rPr>
                                <m:t>𝑖</m:t>
                              </m:r>
                            </m:e>
                          </m:d>
                          <m:r>
                            <a:rPr lang="en-US" sz="2800" b="0" i="1" smtClean="0">
                              <a:solidFill>
                                <a:schemeClr val="tx1"/>
                              </a:solidFill>
                              <a:latin typeface="Cambria Math"/>
                            </a:rPr>
                            <m:t>−</m:t>
                          </m:r>
                          <m:d>
                            <m:dPr>
                              <m:ctrlPr>
                                <a:rPr lang="en-US" sz="2800" b="0" i="1" smtClean="0">
                                  <a:solidFill>
                                    <a:schemeClr val="tx1"/>
                                  </a:solidFill>
                                  <a:latin typeface="Cambria Math"/>
                                </a:rPr>
                              </m:ctrlPr>
                            </m:dPr>
                            <m:e>
                              <m:r>
                                <a:rPr lang="en-US" sz="2800" b="0" i="1" smtClean="0">
                                  <a:solidFill>
                                    <a:schemeClr val="tx1"/>
                                  </a:solidFill>
                                  <a:latin typeface="Cambria Math"/>
                                </a:rPr>
                                <m:t>5+3</m:t>
                              </m:r>
                              <m:r>
                                <a:rPr lang="en-US" sz="2800" b="0" i="1" smtClean="0">
                                  <a:solidFill>
                                    <a:schemeClr val="tx1"/>
                                  </a:solidFill>
                                  <a:latin typeface="Cambria Math"/>
                                </a:rPr>
                                <m:t>𝑖</m:t>
                              </m:r>
                            </m:e>
                          </m:d>
                        </m:e>
                      </m:d>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d>
                        <m:dPr>
                          <m:ctrlPr>
                            <a:rPr lang="en-US" sz="2800" b="0" i="1" smtClean="0">
                              <a:solidFill>
                                <a:schemeClr val="tx1"/>
                              </a:solidFill>
                              <a:latin typeface="Cambria Math"/>
                            </a:rPr>
                          </m:ctrlPr>
                        </m:dPr>
                        <m:e>
                          <m:r>
                            <a:rPr lang="en-US" sz="2800" b="0" i="1" smtClean="0">
                              <a:solidFill>
                                <a:schemeClr val="tx1"/>
                              </a:solidFill>
                              <a:latin typeface="Cambria Math"/>
                            </a:rPr>
                            <m:t>17−13</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𝑖</m:t>
                          </m:r>
                        </m:e>
                      </m:d>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17</m:t>
                      </m:r>
                      <m:r>
                        <a:rPr lang="en-US" sz="2800" b="0" i="1" smtClean="0">
                          <a:solidFill>
                            <a:schemeClr val="tx1"/>
                          </a:solidFill>
                          <a:latin typeface="Cambria Math"/>
                        </a:rPr>
                        <m:t>𝑖</m:t>
                      </m:r>
                      <m:r>
                        <a:rPr lang="en-US" sz="2800" b="0" i="1" smtClean="0">
                          <a:solidFill>
                            <a:schemeClr val="tx1"/>
                          </a:solidFill>
                          <a:latin typeface="Cambria Math"/>
                        </a:rPr>
                        <m:t>−13</m:t>
                      </m:r>
                      <m:sSup>
                        <m:sSupPr>
                          <m:ctrlPr>
                            <a:rPr lang="en-US" sz="2800" b="0" i="1" smtClean="0">
                              <a:solidFill>
                                <a:schemeClr val="tx1"/>
                              </a:solidFill>
                              <a:latin typeface="Cambria Math"/>
                            </a:rPr>
                          </m:ctrlPr>
                        </m:sSupPr>
                        <m:e>
                          <m:r>
                            <a:rPr lang="en-US" sz="2800" b="0" i="1" smtClean="0">
                              <a:solidFill>
                                <a:schemeClr val="tx1"/>
                              </a:solidFill>
                              <a:latin typeface="Cambria Math"/>
                            </a:rPr>
                            <m:t>𝑖</m:t>
                          </m:r>
                        </m:e>
                        <m:sup>
                          <m:r>
                            <a:rPr lang="en-US" sz="2800" b="0" i="1" smtClean="0">
                              <a:solidFill>
                                <a:schemeClr val="tx1"/>
                              </a:solidFill>
                              <a:latin typeface="Cambria Math"/>
                            </a:rPr>
                            <m:t>2</m:t>
                          </m:r>
                        </m:sup>
                      </m:sSup>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13+17</m:t>
                      </m:r>
                      <m:r>
                        <a:rPr lang="en-US" sz="2800" b="0" i="1" smtClean="0">
                          <a:solidFill>
                            <a:schemeClr val="tx1"/>
                          </a:solidFill>
                          <a:latin typeface="Cambria Math"/>
                        </a:rPr>
                        <m:t>𝑖</m:t>
                      </m:r>
                    </m:oMath>
                  </m:oMathPara>
                </a14:m>
                <a:endParaRPr lang="en-US" sz="2800" b="0" dirty="0" smtClean="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7402732"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N-CN, A-SSE Computations With Complex Numbers</a:t>
            </a:r>
            <a:endParaRPr lang="en-US" sz="1400" dirty="0"/>
          </a:p>
        </p:txBody>
      </p:sp>
    </p:spTree>
    <p:extLst>
      <p:ext uri="{BB962C8B-B14F-4D97-AF65-F5344CB8AC3E}">
        <p14:creationId xmlns:p14="http://schemas.microsoft.com/office/powerpoint/2010/main" val="372755254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Rewrite each of the following expressions involving complex numbers in the form </a:t>
                </a:r>
                <a14:m>
                  <m:oMath xmlns:m="http://schemas.openxmlformats.org/officeDocument/2006/math">
                    <m:r>
                      <a:rPr lang="en-US" sz="2800" b="0" i="1" smtClean="0">
                        <a:solidFill>
                          <a:schemeClr val="tx1"/>
                        </a:solidFill>
                        <a:latin typeface="Cambria Math"/>
                      </a:rPr>
                      <m:t>𝑎</m:t>
                    </m:r>
                    <m:r>
                      <a:rPr lang="en-US" sz="2800" b="0" i="1" smtClean="0">
                        <a:solidFill>
                          <a:schemeClr val="tx1"/>
                        </a:solidFill>
                        <a:latin typeface="Cambria Math"/>
                      </a:rPr>
                      <m:t>+</m:t>
                    </m:r>
                    <m:r>
                      <a:rPr lang="en-US" sz="2800" b="0" i="1" smtClean="0">
                        <a:solidFill>
                          <a:schemeClr val="tx1"/>
                        </a:solidFill>
                        <a:latin typeface="Cambria Math"/>
                      </a:rPr>
                      <m:t>𝑏𝑖</m:t>
                    </m:r>
                  </m:oMath>
                </a14:m>
                <a:r>
                  <a:rPr lang="en-US" sz="2000" dirty="0" smtClean="0">
                    <a:solidFill>
                      <a:schemeClr val="tx1"/>
                    </a:solidFill>
                  </a:rPr>
                  <a:t> </a:t>
                </a:r>
                <a:r>
                  <a:rPr lang="en-US" sz="2800" dirty="0" smtClean="0">
                    <a:solidFill>
                      <a:schemeClr val="tx1"/>
                    </a:solidFill>
                  </a:rPr>
                  <a:t>where </a:t>
                </a:r>
                <a14:m>
                  <m:oMath xmlns:m="http://schemas.openxmlformats.org/officeDocument/2006/math">
                    <m:r>
                      <a:rPr lang="en-US" sz="2800" b="0" i="1" smtClean="0">
                        <a:solidFill>
                          <a:schemeClr val="tx1"/>
                        </a:solidFill>
                        <a:latin typeface="Cambria Math"/>
                      </a:rPr>
                      <m:t>𝑎</m:t>
                    </m:r>
                  </m:oMath>
                </a14:m>
                <a:r>
                  <a:rPr lang="en-US" sz="2800" dirty="0" smtClean="0">
                    <a:solidFill>
                      <a:schemeClr val="tx1"/>
                    </a:solidFill>
                  </a:rPr>
                  <a:t> and </a:t>
                </a:r>
                <a14:m>
                  <m:oMath xmlns:m="http://schemas.openxmlformats.org/officeDocument/2006/math">
                    <m:r>
                      <a:rPr lang="en-US" sz="2800" b="0" i="1" smtClean="0">
                        <a:solidFill>
                          <a:schemeClr val="tx1"/>
                        </a:solidFill>
                        <a:latin typeface="Cambria Math"/>
                      </a:rPr>
                      <m:t>𝑏</m:t>
                    </m:r>
                  </m:oMath>
                </a14:m>
                <a:r>
                  <a:rPr lang="en-US" sz="2800" dirty="0" smtClean="0">
                    <a:solidFill>
                      <a:schemeClr val="tx1"/>
                    </a:solidFill>
                  </a:rPr>
                  <a:t> are real numbers.</a:t>
                </a:r>
              </a:p>
              <a:p>
                <a:pPr algn="l">
                  <a:lnSpc>
                    <a:spcPct val="150000"/>
                  </a:lnSpc>
                </a:pPr>
                <a14:m>
                  <m:oMathPara xmlns:m="http://schemas.openxmlformats.org/officeDocument/2006/math">
                    <m:oMathParaPr>
                      <m:jc m:val="centerGroup"/>
                    </m:oMathParaPr>
                    <m:oMath xmlns:m="http://schemas.openxmlformats.org/officeDocument/2006/math">
                      <m:sSup>
                        <m:sSupPr>
                          <m:ctrlPr>
                            <a:rPr lang="en-US" sz="2800" i="1" smtClean="0">
                              <a:solidFill>
                                <a:schemeClr val="tx1"/>
                              </a:solidFill>
                              <a:latin typeface="Cambria Math"/>
                            </a:rPr>
                          </m:ctrlPr>
                        </m:sSupPr>
                        <m:e>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5</m:t>
                                  </m:r>
                                </m:num>
                                <m:den>
                                  <m:r>
                                    <a:rPr lang="en-US" sz="2800" b="0" i="1" smtClean="0">
                                      <a:solidFill>
                                        <a:schemeClr val="tx1"/>
                                      </a:solidFill>
                                      <a:latin typeface="Cambria Math"/>
                                    </a:rPr>
                                    <m:t>2</m:t>
                                  </m:r>
                                </m:den>
                              </m:f>
                              <m:r>
                                <a:rPr lang="en-US" sz="2800" b="0" i="1" smtClean="0">
                                  <a:solidFill>
                                    <a:schemeClr val="tx1"/>
                                  </a:solidFill>
                                  <a:latin typeface="Cambria Math"/>
                                </a:rPr>
                                <m:t>+</m:t>
                              </m:r>
                              <m:f>
                                <m:fPr>
                                  <m:ctrlPr>
                                    <a:rPr lang="en-US" sz="2800" b="0" i="1" smtClean="0">
                                      <a:solidFill>
                                        <a:schemeClr val="tx1"/>
                                      </a:solidFill>
                                      <a:latin typeface="Cambria Math"/>
                                    </a:rPr>
                                  </m:ctrlPr>
                                </m:fPr>
                                <m:num>
                                  <m:r>
                                    <a:rPr lang="en-US" sz="2800" b="0" i="1" smtClean="0">
                                      <a:solidFill>
                                        <a:schemeClr val="tx1"/>
                                      </a:solidFill>
                                      <a:latin typeface="Cambria Math"/>
                                    </a:rPr>
                                    <m:t>7</m:t>
                                  </m:r>
                                  <m:r>
                                    <a:rPr lang="en-US" sz="2800" b="0" i="1" smtClean="0">
                                      <a:solidFill>
                                        <a:schemeClr val="tx1"/>
                                      </a:solidFill>
                                      <a:latin typeface="Cambria Math"/>
                                    </a:rPr>
                                    <m:t>𝑖</m:t>
                                  </m:r>
                                </m:num>
                                <m:den>
                                  <m:r>
                                    <a:rPr lang="en-US" sz="2800" b="0" i="1" smtClean="0">
                                      <a:solidFill>
                                        <a:schemeClr val="tx1"/>
                                      </a:solidFill>
                                      <a:latin typeface="Cambria Math"/>
                                    </a:rPr>
                                    <m:t>2</m:t>
                                  </m:r>
                                </m:den>
                              </m:f>
                            </m:e>
                          </m:box>
                          <m:r>
                            <a:rPr lang="en-US" sz="2800" b="0" i="1" smtClean="0">
                              <a:solidFill>
                                <a:schemeClr val="tx1"/>
                              </a:solidFill>
                              <a:latin typeface="Cambria Math"/>
                            </a:rPr>
                            <m:t>)</m:t>
                          </m:r>
                        </m:e>
                        <m:sup>
                          <m:r>
                            <a:rPr lang="en-US" sz="2800" b="0" i="1" smtClean="0">
                              <a:solidFill>
                                <a:schemeClr val="tx1"/>
                              </a:solidFill>
                              <a:latin typeface="Cambria Math"/>
                            </a:rPr>
                            <m:t>2</m:t>
                          </m:r>
                        </m:sup>
                      </m:sSup>
                      <m:r>
                        <a:rPr lang="en-US" sz="2800" b="0" i="1" smtClean="0">
                          <a:solidFill>
                            <a:schemeClr val="tx1"/>
                          </a:solidFill>
                          <a:latin typeface="Cambria Math"/>
                        </a:rPr>
                        <m:t>−</m:t>
                      </m:r>
                      <m:sSup>
                        <m:sSupPr>
                          <m:ctrlPr>
                            <a:rPr lang="en-US" sz="2800" b="0" i="1" smtClean="0">
                              <a:solidFill>
                                <a:schemeClr val="tx1"/>
                              </a:solidFill>
                              <a:latin typeface="Cambria Math"/>
                            </a:rPr>
                          </m:ctrlPr>
                        </m:sSupPr>
                        <m:e>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5</m:t>
                                  </m:r>
                                </m:num>
                                <m:den>
                                  <m:r>
                                    <a:rPr lang="en-US" sz="2800" b="0" i="1" smtClean="0">
                                      <a:solidFill>
                                        <a:schemeClr val="tx1"/>
                                      </a:solidFill>
                                      <a:latin typeface="Cambria Math"/>
                                    </a:rPr>
                                    <m:t>2</m:t>
                                  </m:r>
                                </m:den>
                              </m:f>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𝑖</m:t>
                                      </m:r>
                                    </m:num>
                                    <m:den>
                                      <m:r>
                                        <a:rPr lang="en-US" sz="2800" b="0" i="1" smtClean="0">
                                          <a:solidFill>
                                            <a:schemeClr val="tx1"/>
                                          </a:solidFill>
                                          <a:latin typeface="Cambria Math"/>
                                        </a:rPr>
                                        <m:t>2</m:t>
                                      </m:r>
                                    </m:den>
                                  </m:f>
                                </m:e>
                              </m:box>
                            </m:e>
                          </m:box>
                          <m:r>
                            <a:rPr lang="en-US" sz="2800" b="0" i="1" smtClean="0">
                              <a:solidFill>
                                <a:schemeClr val="tx1"/>
                              </a:solidFill>
                              <a:latin typeface="Cambria Math"/>
                            </a:rPr>
                            <m:t>)</m:t>
                          </m:r>
                        </m:e>
                        <m:sup>
                          <m:r>
                            <a:rPr lang="en-US" sz="2800" b="0" i="1" smtClean="0">
                              <a:solidFill>
                                <a:schemeClr val="tx1"/>
                              </a:solidFill>
                              <a:latin typeface="Cambria Math"/>
                            </a:rPr>
                            <m:t>2</m:t>
                          </m:r>
                        </m:sup>
                      </m:sSup>
                    </m:oMath>
                  </m:oMathPara>
                </a14:m>
                <a:endParaRPr lang="en-US" sz="2800" dirty="0" smtClean="0">
                  <a:solidFill>
                    <a:schemeClr val="tx1"/>
                  </a:solidFill>
                </a:endParaRPr>
              </a:p>
              <a:p>
                <a:pPr algn="l"/>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25</m:t>
                              </m:r>
                            </m:num>
                            <m:den>
                              <m:r>
                                <a:rPr lang="en-US" sz="2800" b="0" i="1" smtClean="0">
                                  <a:solidFill>
                                    <a:schemeClr val="tx1"/>
                                  </a:solidFill>
                                  <a:latin typeface="Cambria Math"/>
                                </a:rPr>
                                <m:t>4</m:t>
                              </m:r>
                            </m:den>
                          </m:f>
                        </m:e>
                      </m:box>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70</m:t>
                              </m:r>
                              <m:r>
                                <a:rPr lang="en-US" sz="2800" b="0" i="1" smtClean="0">
                                  <a:solidFill>
                                    <a:schemeClr val="tx1"/>
                                  </a:solidFill>
                                  <a:latin typeface="Cambria Math"/>
                                </a:rPr>
                                <m:t>𝑖</m:t>
                              </m:r>
                            </m:num>
                            <m:den>
                              <m:r>
                                <a:rPr lang="en-US" sz="2800" b="0" i="1" smtClean="0">
                                  <a:solidFill>
                                    <a:schemeClr val="tx1"/>
                                  </a:solidFill>
                                  <a:latin typeface="Cambria Math"/>
                                </a:rPr>
                                <m:t>4</m:t>
                              </m:r>
                            </m:den>
                          </m:f>
                        </m:e>
                      </m:box>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49</m:t>
                              </m:r>
                              <m:sSup>
                                <m:sSupPr>
                                  <m:ctrlPr>
                                    <a:rPr lang="en-US" sz="2800" b="0" i="1" smtClean="0">
                                      <a:solidFill>
                                        <a:schemeClr val="tx1"/>
                                      </a:solidFill>
                                      <a:latin typeface="Cambria Math"/>
                                    </a:rPr>
                                  </m:ctrlPr>
                                </m:sSupPr>
                                <m:e>
                                  <m:r>
                                    <a:rPr lang="en-US" sz="2800" b="0" i="1" smtClean="0">
                                      <a:solidFill>
                                        <a:schemeClr val="tx1"/>
                                      </a:solidFill>
                                      <a:latin typeface="Cambria Math"/>
                                    </a:rPr>
                                    <m:t>𝑖</m:t>
                                  </m:r>
                                </m:e>
                                <m:sup>
                                  <m:r>
                                    <a:rPr lang="en-US" sz="2800" b="0" i="1" smtClean="0">
                                      <a:solidFill>
                                        <a:schemeClr val="tx1"/>
                                      </a:solidFill>
                                      <a:latin typeface="Cambria Math"/>
                                    </a:rPr>
                                    <m:t>2</m:t>
                                  </m:r>
                                </m:sup>
                              </m:sSup>
                            </m:num>
                            <m:den>
                              <m:r>
                                <a:rPr lang="en-US" sz="2800" b="0" i="1" smtClean="0">
                                  <a:solidFill>
                                    <a:schemeClr val="tx1"/>
                                  </a:solidFill>
                                  <a:latin typeface="Cambria Math"/>
                                </a:rPr>
                                <m:t>4</m:t>
                              </m:r>
                            </m:den>
                          </m:f>
                        </m:e>
                      </m:box>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25</m:t>
                              </m:r>
                            </m:num>
                            <m:den>
                              <m:r>
                                <a:rPr lang="en-US" sz="2800" b="0" i="1" smtClean="0">
                                  <a:solidFill>
                                    <a:schemeClr val="tx1"/>
                                  </a:solidFill>
                                  <a:latin typeface="Cambria Math"/>
                                </a:rPr>
                                <m:t>4</m:t>
                              </m:r>
                            </m:den>
                          </m:f>
                        </m:e>
                      </m:box>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10</m:t>
                              </m:r>
                              <m:r>
                                <a:rPr lang="en-US" sz="2800" b="0" i="1" smtClean="0">
                                  <a:solidFill>
                                    <a:schemeClr val="tx1"/>
                                  </a:solidFill>
                                  <a:latin typeface="Cambria Math"/>
                                </a:rPr>
                                <m:t>𝑖</m:t>
                              </m:r>
                            </m:num>
                            <m:den>
                              <m:r>
                                <a:rPr lang="en-US" sz="2800" b="0" i="1" smtClean="0">
                                  <a:solidFill>
                                    <a:schemeClr val="tx1"/>
                                  </a:solidFill>
                                  <a:latin typeface="Cambria Math"/>
                                </a:rPr>
                                <m:t>4</m:t>
                              </m:r>
                            </m:den>
                          </m:f>
                        </m:e>
                      </m:box>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sSup>
                                <m:sSupPr>
                                  <m:ctrlPr>
                                    <a:rPr lang="en-US" sz="2800" b="0" i="1" smtClean="0">
                                      <a:solidFill>
                                        <a:schemeClr val="tx1"/>
                                      </a:solidFill>
                                      <a:latin typeface="Cambria Math"/>
                                    </a:rPr>
                                  </m:ctrlPr>
                                </m:sSupPr>
                                <m:e>
                                  <m:r>
                                    <a:rPr lang="en-US" sz="2800" b="0" i="1" smtClean="0">
                                      <a:solidFill>
                                        <a:schemeClr val="tx1"/>
                                      </a:solidFill>
                                      <a:latin typeface="Cambria Math"/>
                                    </a:rPr>
                                    <m:t>𝑖</m:t>
                                  </m:r>
                                </m:e>
                                <m:sup>
                                  <m:r>
                                    <a:rPr lang="en-US" sz="2800" b="0" i="1" smtClean="0">
                                      <a:solidFill>
                                        <a:schemeClr val="tx1"/>
                                      </a:solidFill>
                                      <a:latin typeface="Cambria Math"/>
                                    </a:rPr>
                                    <m:t>2</m:t>
                                  </m:r>
                                </m:sup>
                              </m:sSup>
                            </m:num>
                            <m:den>
                              <m:r>
                                <a:rPr lang="en-US" sz="2800" b="0" i="1" smtClean="0">
                                  <a:solidFill>
                                    <a:schemeClr val="tx1"/>
                                  </a:solidFill>
                                  <a:latin typeface="Cambria Math"/>
                                </a:rPr>
                                <m:t>4</m:t>
                              </m:r>
                            </m:den>
                          </m:f>
                        </m:e>
                      </m:box>
                      <m:r>
                        <a:rPr lang="en-US" sz="2800" b="0" i="1" smtClean="0">
                          <a:solidFill>
                            <a:schemeClr val="tx1"/>
                          </a:solidFill>
                          <a:latin typeface="Cambria Math"/>
                        </a:rPr>
                        <m:t>)</m:t>
                      </m:r>
                    </m:oMath>
                  </m:oMathPara>
                </a14:m>
                <a:endParaRPr lang="en-US" sz="2800" b="0" dirty="0" smtClean="0">
                  <a:solidFill>
                    <a:schemeClr val="tx1"/>
                  </a:solidFill>
                </a:endParaRPr>
              </a:p>
              <a:p>
                <a:pPr algn="l"/>
                <a14:m>
                  <m:oMathPara xmlns:m="http://schemas.openxmlformats.org/officeDocument/2006/math">
                    <m:oMathParaPr>
                      <m:jc m:val="centerGroup"/>
                    </m:oMathParaPr>
                    <m:oMath xmlns:m="http://schemas.openxmlformats.org/officeDocument/2006/math">
                      <m:box>
                        <m:boxPr>
                          <m:ctrlPr>
                            <a:rPr lang="en-US" sz="2800" i="1" smtClean="0">
                              <a:solidFill>
                                <a:schemeClr val="tx1"/>
                              </a:solidFill>
                              <a:latin typeface="Cambria Math"/>
                            </a:rPr>
                          </m:ctrlPr>
                        </m:boxPr>
                        <m:e>
                          <m:argPr>
                            <m:argSz m:val="-1"/>
                          </m:argPr>
                          <m:f>
                            <m:fPr>
                              <m:ctrlPr>
                                <a:rPr lang="en-US" sz="2800" i="1" smtClean="0">
                                  <a:solidFill>
                                    <a:schemeClr val="tx1"/>
                                  </a:solidFill>
                                  <a:latin typeface="Cambria Math"/>
                                </a:rPr>
                              </m:ctrlPr>
                            </m:fPr>
                            <m:num>
                              <m:r>
                                <a:rPr lang="en-US" sz="2800" b="0" i="1" smtClean="0">
                                  <a:solidFill>
                                    <a:schemeClr val="tx1"/>
                                  </a:solidFill>
                                  <a:latin typeface="Cambria Math"/>
                                </a:rPr>
                                <m:t>60</m:t>
                              </m:r>
                              <m:r>
                                <a:rPr lang="en-US" sz="2800" b="0" i="1" smtClean="0">
                                  <a:solidFill>
                                    <a:schemeClr val="tx1"/>
                                  </a:solidFill>
                                  <a:latin typeface="Cambria Math"/>
                                </a:rPr>
                                <m:t>𝑖</m:t>
                              </m:r>
                            </m:num>
                            <m:den>
                              <m:r>
                                <a:rPr lang="en-US" sz="2800" b="0" i="1" smtClean="0">
                                  <a:solidFill>
                                    <a:schemeClr val="tx1"/>
                                  </a:solidFill>
                                  <a:latin typeface="Cambria Math"/>
                                </a:rPr>
                                <m:t>4</m:t>
                              </m:r>
                            </m:den>
                          </m:f>
                        </m:e>
                      </m:box>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48</m:t>
                              </m:r>
                              <m:sSup>
                                <m:sSupPr>
                                  <m:ctrlPr>
                                    <a:rPr lang="en-US" sz="2800" b="0" i="1" smtClean="0">
                                      <a:solidFill>
                                        <a:schemeClr val="tx1"/>
                                      </a:solidFill>
                                      <a:latin typeface="Cambria Math"/>
                                    </a:rPr>
                                  </m:ctrlPr>
                                </m:sSupPr>
                                <m:e>
                                  <m:r>
                                    <a:rPr lang="en-US" sz="2800" b="0" i="1" smtClean="0">
                                      <a:solidFill>
                                        <a:schemeClr val="tx1"/>
                                      </a:solidFill>
                                      <a:latin typeface="Cambria Math"/>
                                    </a:rPr>
                                    <m:t>𝑖</m:t>
                                  </m:r>
                                </m:e>
                                <m:sup>
                                  <m:r>
                                    <a:rPr lang="en-US" sz="2800" b="0" i="1" smtClean="0">
                                      <a:solidFill>
                                        <a:schemeClr val="tx1"/>
                                      </a:solidFill>
                                      <a:latin typeface="Cambria Math"/>
                                    </a:rPr>
                                    <m:t>2</m:t>
                                  </m:r>
                                </m:sup>
                              </m:sSup>
                            </m:num>
                            <m:den>
                              <m:r>
                                <a:rPr lang="en-US" sz="2800" b="0" i="1" smtClean="0">
                                  <a:solidFill>
                                    <a:schemeClr val="tx1"/>
                                  </a:solidFill>
                                  <a:latin typeface="Cambria Math"/>
                                </a:rPr>
                                <m:t>4</m:t>
                              </m:r>
                            </m:den>
                          </m:f>
                        </m:e>
                      </m:box>
                    </m:oMath>
                  </m:oMathPara>
                </a14:m>
                <a:endParaRPr lang="en-US" sz="2800" b="0" dirty="0" smtClean="0">
                  <a:solidFill>
                    <a:schemeClr val="tx1"/>
                  </a:solidFill>
                </a:endParaRPr>
              </a:p>
              <a:p>
                <a:pPr algn="l"/>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15</m:t>
                      </m:r>
                      <m:r>
                        <a:rPr lang="en-US" sz="2800" b="0" i="1" smtClean="0">
                          <a:solidFill>
                            <a:schemeClr val="tx1"/>
                          </a:solidFill>
                          <a:latin typeface="Cambria Math"/>
                        </a:rPr>
                        <m:t>𝑖</m:t>
                      </m:r>
                      <m:r>
                        <a:rPr lang="en-US" sz="2800" b="0" i="1" smtClean="0">
                          <a:solidFill>
                            <a:schemeClr val="tx1"/>
                          </a:solidFill>
                          <a:latin typeface="Cambria Math"/>
                        </a:rPr>
                        <m:t>+12</m:t>
                      </m:r>
                      <m:sSup>
                        <m:sSupPr>
                          <m:ctrlPr>
                            <a:rPr lang="en-US" sz="2800" b="0" i="1" smtClean="0">
                              <a:solidFill>
                                <a:schemeClr val="tx1"/>
                              </a:solidFill>
                              <a:latin typeface="Cambria Math"/>
                            </a:rPr>
                          </m:ctrlPr>
                        </m:sSupPr>
                        <m:e>
                          <m:r>
                            <a:rPr lang="en-US" sz="2800" b="0" i="1" smtClean="0">
                              <a:solidFill>
                                <a:schemeClr val="tx1"/>
                              </a:solidFill>
                              <a:latin typeface="Cambria Math"/>
                            </a:rPr>
                            <m:t>𝑖</m:t>
                          </m:r>
                        </m:e>
                        <m:sup>
                          <m:r>
                            <a:rPr lang="en-US" sz="2800" b="0" i="1" smtClean="0">
                              <a:solidFill>
                                <a:schemeClr val="tx1"/>
                              </a:solidFill>
                              <a:latin typeface="Cambria Math"/>
                            </a:rPr>
                            <m:t>2</m:t>
                          </m:r>
                        </m:sup>
                      </m:sSup>
                    </m:oMath>
                  </m:oMathPara>
                </a14:m>
                <a:endParaRPr lang="en-US" sz="2800" b="0" dirty="0" smtClean="0">
                  <a:solidFill>
                    <a:schemeClr val="tx1"/>
                  </a:solidFill>
                </a:endParaRPr>
              </a:p>
              <a:p>
                <a:pPr algn="l"/>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−12+15</m:t>
                      </m:r>
                      <m:r>
                        <a:rPr lang="en-US" sz="2800" b="0" i="1" smtClean="0">
                          <a:solidFill>
                            <a:schemeClr val="tx1"/>
                          </a:solidFill>
                          <a:latin typeface="Cambria Math"/>
                        </a:rPr>
                        <m:t>𝑖</m:t>
                      </m:r>
                    </m:oMath>
                  </m:oMathPara>
                </a14:m>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7402732"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N-CN, A-SSE Computations With Complex Numbers</a:t>
            </a:r>
            <a:endParaRPr lang="en-US" sz="1400" dirty="0"/>
          </a:p>
        </p:txBody>
      </p:sp>
    </p:spTree>
    <p:extLst>
      <p:ext uri="{BB962C8B-B14F-4D97-AF65-F5344CB8AC3E}">
        <p14:creationId xmlns:p14="http://schemas.microsoft.com/office/powerpoint/2010/main" val="408717051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Rewrite each of the following expressions involving complex numbers in the form </a:t>
                </a:r>
                <a14:m>
                  <m:oMath xmlns:m="http://schemas.openxmlformats.org/officeDocument/2006/math">
                    <m:r>
                      <a:rPr lang="en-US" sz="2800" b="0" i="1" smtClean="0">
                        <a:solidFill>
                          <a:schemeClr val="tx1"/>
                        </a:solidFill>
                        <a:latin typeface="Cambria Math"/>
                      </a:rPr>
                      <m:t>𝑎</m:t>
                    </m:r>
                    <m:r>
                      <a:rPr lang="en-US" sz="2800" b="0" i="1" smtClean="0">
                        <a:solidFill>
                          <a:schemeClr val="tx1"/>
                        </a:solidFill>
                        <a:latin typeface="Cambria Math"/>
                      </a:rPr>
                      <m:t>+</m:t>
                    </m:r>
                    <m:r>
                      <a:rPr lang="en-US" sz="2800" b="0" i="1" smtClean="0">
                        <a:solidFill>
                          <a:schemeClr val="tx1"/>
                        </a:solidFill>
                        <a:latin typeface="Cambria Math"/>
                      </a:rPr>
                      <m:t>𝑏𝑖</m:t>
                    </m:r>
                  </m:oMath>
                </a14:m>
                <a:r>
                  <a:rPr lang="en-US" sz="2000" dirty="0" smtClean="0">
                    <a:solidFill>
                      <a:schemeClr val="tx1"/>
                    </a:solidFill>
                  </a:rPr>
                  <a:t> </a:t>
                </a:r>
                <a:r>
                  <a:rPr lang="en-US" sz="2800" dirty="0" smtClean="0">
                    <a:solidFill>
                      <a:schemeClr val="tx1"/>
                    </a:solidFill>
                  </a:rPr>
                  <a:t>where </a:t>
                </a:r>
                <a14:m>
                  <m:oMath xmlns:m="http://schemas.openxmlformats.org/officeDocument/2006/math">
                    <m:r>
                      <a:rPr lang="en-US" sz="2800" b="0" i="1" smtClean="0">
                        <a:solidFill>
                          <a:schemeClr val="tx1"/>
                        </a:solidFill>
                        <a:latin typeface="Cambria Math"/>
                      </a:rPr>
                      <m:t>𝑎</m:t>
                    </m:r>
                  </m:oMath>
                </a14:m>
                <a:r>
                  <a:rPr lang="en-US" sz="2800" dirty="0" smtClean="0">
                    <a:solidFill>
                      <a:schemeClr val="tx1"/>
                    </a:solidFill>
                  </a:rPr>
                  <a:t> and </a:t>
                </a:r>
                <a14:m>
                  <m:oMath xmlns:m="http://schemas.openxmlformats.org/officeDocument/2006/math">
                    <m:r>
                      <a:rPr lang="en-US" sz="2800" b="0" i="1" smtClean="0">
                        <a:solidFill>
                          <a:schemeClr val="tx1"/>
                        </a:solidFill>
                        <a:latin typeface="Cambria Math"/>
                      </a:rPr>
                      <m:t>𝑏</m:t>
                    </m:r>
                  </m:oMath>
                </a14:m>
                <a:r>
                  <a:rPr lang="en-US" sz="2800" dirty="0" smtClean="0">
                    <a:solidFill>
                      <a:schemeClr val="tx1"/>
                    </a:solidFill>
                  </a:rPr>
                  <a:t> are real numbers.</a:t>
                </a:r>
              </a:p>
              <a:p>
                <a:pPr algn="l">
                  <a:lnSpc>
                    <a:spcPct val="150000"/>
                  </a:lnSpc>
                </a:pPr>
                <a14:m>
                  <m:oMathPara xmlns:m="http://schemas.openxmlformats.org/officeDocument/2006/math">
                    <m:oMathParaPr>
                      <m:jc m:val="centerGroup"/>
                    </m:oMathParaPr>
                    <m:oMath xmlns:m="http://schemas.openxmlformats.org/officeDocument/2006/math">
                      <m:d>
                        <m:dPr>
                          <m:ctrlPr>
                            <a:rPr lang="en-US" sz="2800" b="0" i="1" smtClean="0">
                              <a:solidFill>
                                <a:schemeClr val="tx1"/>
                              </a:solidFill>
                              <a:latin typeface="Cambria Math"/>
                            </a:rPr>
                          </m:ctrlPr>
                        </m:dPr>
                        <m:e>
                          <m:r>
                            <a:rPr lang="en-US" sz="2800" b="0" i="1" smtClean="0">
                              <a:solidFill>
                                <a:schemeClr val="tx1"/>
                              </a:solidFill>
                              <a:latin typeface="Cambria Math"/>
                            </a:rPr>
                            <m:t>1+</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13−4</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1−</m:t>
                          </m:r>
                          <m:r>
                            <a:rPr lang="en-US" sz="2800" b="0" i="1" smtClean="0">
                              <a:solidFill>
                                <a:schemeClr val="tx1"/>
                              </a:solidFill>
                              <a:latin typeface="Cambria Math"/>
                            </a:rPr>
                            <m:t>𝑖</m:t>
                          </m:r>
                        </m:e>
                      </m:d>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d>
                        <m:dPr>
                          <m:ctrlPr>
                            <a:rPr lang="en-US" sz="2800" b="0" i="1" smtClean="0">
                              <a:solidFill>
                                <a:schemeClr val="tx1"/>
                              </a:solidFill>
                              <a:latin typeface="Cambria Math"/>
                            </a:rPr>
                          </m:ctrlPr>
                        </m:dPr>
                        <m:e>
                          <m:r>
                            <a:rPr lang="en-US" sz="2800" b="0" i="1" smtClean="0">
                              <a:solidFill>
                                <a:schemeClr val="tx1"/>
                              </a:solidFill>
                              <a:latin typeface="Cambria Math"/>
                            </a:rPr>
                            <m:t>1+</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1−</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13−4</m:t>
                          </m:r>
                          <m:r>
                            <a:rPr lang="en-US" sz="2800" b="0" i="1" smtClean="0">
                              <a:solidFill>
                                <a:schemeClr val="tx1"/>
                              </a:solidFill>
                              <a:latin typeface="Cambria Math"/>
                            </a:rPr>
                            <m:t>𝑖</m:t>
                          </m:r>
                        </m:e>
                      </m:d>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d>
                        <m:dPr>
                          <m:ctrlPr>
                            <a:rPr lang="en-US" sz="2800" b="0" i="1" smtClean="0">
                              <a:solidFill>
                                <a:schemeClr val="tx1"/>
                              </a:solidFill>
                              <a:latin typeface="Cambria Math"/>
                            </a:rPr>
                          </m:ctrlPr>
                        </m:dPr>
                        <m:e>
                          <m:r>
                            <a:rPr lang="en-US" sz="2800" b="0" i="1" smtClean="0">
                              <a:solidFill>
                                <a:schemeClr val="tx1"/>
                              </a:solidFill>
                              <a:latin typeface="Cambria Math"/>
                            </a:rPr>
                            <m:t>1−</m:t>
                          </m:r>
                          <m:sSup>
                            <m:sSupPr>
                              <m:ctrlPr>
                                <a:rPr lang="en-US" sz="2800" b="0" i="1" smtClean="0">
                                  <a:solidFill>
                                    <a:schemeClr val="tx1"/>
                                  </a:solidFill>
                                  <a:latin typeface="Cambria Math"/>
                                </a:rPr>
                              </m:ctrlPr>
                            </m:sSupPr>
                            <m:e>
                              <m:r>
                                <a:rPr lang="en-US" sz="2800" b="0" i="1" smtClean="0">
                                  <a:solidFill>
                                    <a:schemeClr val="tx1"/>
                                  </a:solidFill>
                                  <a:latin typeface="Cambria Math"/>
                                </a:rPr>
                                <m:t>𝑖</m:t>
                              </m:r>
                            </m:e>
                            <m:sup>
                              <m:r>
                                <a:rPr lang="en-US" sz="2800" b="0" i="1" smtClean="0">
                                  <a:solidFill>
                                    <a:schemeClr val="tx1"/>
                                  </a:solidFill>
                                  <a:latin typeface="Cambria Math"/>
                                </a:rPr>
                                <m:t>2</m:t>
                              </m:r>
                            </m:sup>
                          </m:sSup>
                        </m:e>
                      </m:d>
                      <m:d>
                        <m:dPr>
                          <m:ctrlPr>
                            <a:rPr lang="en-US" sz="2800" b="0" i="1" smtClean="0">
                              <a:solidFill>
                                <a:schemeClr val="tx1"/>
                              </a:solidFill>
                              <a:latin typeface="Cambria Math"/>
                            </a:rPr>
                          </m:ctrlPr>
                        </m:dPr>
                        <m:e>
                          <m:r>
                            <a:rPr lang="en-US" sz="2800" b="0" i="1" smtClean="0">
                              <a:solidFill>
                                <a:schemeClr val="tx1"/>
                              </a:solidFill>
                              <a:latin typeface="Cambria Math"/>
                            </a:rPr>
                            <m:t>13−4</m:t>
                          </m:r>
                          <m:r>
                            <a:rPr lang="en-US" sz="2800" b="0" i="1" smtClean="0">
                              <a:solidFill>
                                <a:schemeClr val="tx1"/>
                              </a:solidFill>
                              <a:latin typeface="Cambria Math"/>
                            </a:rPr>
                            <m:t>𝑖</m:t>
                          </m:r>
                        </m:e>
                      </m:d>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2</m:t>
                      </m:r>
                      <m:d>
                        <m:dPr>
                          <m:ctrlPr>
                            <a:rPr lang="en-US" sz="2800" b="0" i="1" smtClean="0">
                              <a:solidFill>
                                <a:schemeClr val="tx1"/>
                              </a:solidFill>
                              <a:latin typeface="Cambria Math"/>
                            </a:rPr>
                          </m:ctrlPr>
                        </m:dPr>
                        <m:e>
                          <m:r>
                            <a:rPr lang="en-US" sz="2800" b="0" i="1" smtClean="0">
                              <a:solidFill>
                                <a:schemeClr val="tx1"/>
                              </a:solidFill>
                              <a:latin typeface="Cambria Math"/>
                            </a:rPr>
                            <m:t>13−4</m:t>
                          </m:r>
                          <m:r>
                            <a:rPr lang="en-US" sz="2800" b="0" i="1" smtClean="0">
                              <a:solidFill>
                                <a:schemeClr val="tx1"/>
                              </a:solidFill>
                              <a:latin typeface="Cambria Math"/>
                            </a:rPr>
                            <m:t>𝑖</m:t>
                          </m:r>
                        </m:e>
                      </m:d>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26−8</m:t>
                      </m:r>
                      <m:r>
                        <a:rPr lang="en-US" sz="2800" b="0" i="1" smtClean="0">
                          <a:solidFill>
                            <a:schemeClr val="tx1"/>
                          </a:solidFill>
                          <a:latin typeface="Cambria Math"/>
                        </a:rPr>
                        <m:t>𝑖</m:t>
                      </m:r>
                    </m:oMath>
                  </m:oMathPara>
                </a14:m>
                <a:endParaRPr lang="en-US" sz="2800" b="0" dirty="0" smtClean="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7402732"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N-CN, A-SSE Computations With Complex Numbers</a:t>
            </a:r>
            <a:endParaRPr lang="en-US" sz="1400" dirty="0"/>
          </a:p>
        </p:txBody>
      </p:sp>
    </p:spTree>
    <p:extLst>
      <p:ext uri="{BB962C8B-B14F-4D97-AF65-F5344CB8AC3E}">
        <p14:creationId xmlns:p14="http://schemas.microsoft.com/office/powerpoint/2010/main" val="16783267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p:cNvPicPr>
            <a:picLocks noChangeAspect="1" noChangeArrowheads="1"/>
          </p:cNvPicPr>
          <p:nvPr/>
        </p:nvPicPr>
        <p:blipFill>
          <a:blip r:embed="rId4" cstate="print"/>
          <a:srcRect/>
          <a:stretch>
            <a:fillRect/>
          </a:stretch>
        </p:blipFill>
        <p:spPr bwMode="auto">
          <a:xfrm>
            <a:off x="1066800" y="1066800"/>
            <a:ext cx="7239000" cy="4460393"/>
          </a:xfrm>
          <a:prstGeom prst="rect">
            <a:avLst/>
          </a:prstGeom>
          <a:noFill/>
          <a:ln w="9525">
            <a:noFill/>
            <a:miter lim="800000"/>
            <a:headEnd/>
            <a:tailEnd/>
          </a:ln>
          <a:scene3d>
            <a:camera prst="orthographicFront"/>
            <a:lightRig rig="threePt" dir="t"/>
          </a:scene3d>
          <a:sp3d>
            <a:bevelT w="165100" prst="coolSlant"/>
          </a:sp3d>
        </p:spPr>
      </p:pic>
      <p:sp>
        <p:nvSpPr>
          <p:cNvPr id="5" name="Title 1"/>
          <p:cNvSpPr>
            <a:spLocks noGrp="1"/>
          </p:cNvSpPr>
          <p:nvPr>
            <p:ph type="title"/>
          </p:nvPr>
        </p:nvSpPr>
        <p:spPr>
          <a:xfrm>
            <a:off x="2514600" y="274638"/>
            <a:ext cx="4572000" cy="792162"/>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 is a Wiki?</a:t>
            </a:r>
            <a:endParaRPr lang="en-US" dirty="0">
              <a:latin typeface="Arial Narrow" pitchFamily="34" charset="0"/>
            </a:endParaRPr>
          </a:p>
        </p:txBody>
      </p:sp>
      <p:sp>
        <p:nvSpPr>
          <p:cNvPr id="3" name="TextBox 2"/>
          <p:cNvSpPr txBox="1"/>
          <p:nvPr/>
        </p:nvSpPr>
        <p:spPr>
          <a:xfrm>
            <a:off x="762000" y="5562600"/>
            <a:ext cx="6172200" cy="523220"/>
          </a:xfrm>
          <a:prstGeom prst="rect">
            <a:avLst/>
          </a:prstGeom>
          <a:noFill/>
        </p:spPr>
        <p:txBody>
          <a:bodyPr wrap="square" rtlCol="0">
            <a:spAutoFit/>
          </a:bodyPr>
          <a:lstStyle/>
          <a:p>
            <a:r>
              <a:rPr lang="en-US" sz="2800" dirty="0">
                <a:latin typeface="Arial Narrow" pitchFamily="34" charset="0"/>
                <a:hlinkClick r:id="rId5"/>
              </a:rPr>
              <a:t>http://ccgpsmathematics9-10.wikispaces.com/</a:t>
            </a:r>
            <a:endParaRPr lang="en-US" sz="2800" dirty="0"/>
          </a:p>
        </p:txBody>
      </p:sp>
    </p:spTree>
    <p:extLst>
      <p:ext uri="{BB962C8B-B14F-4D97-AF65-F5344CB8AC3E}">
        <p14:creationId xmlns:p14="http://schemas.microsoft.com/office/powerpoint/2010/main" val="339115777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Rewrite each of the following expressions involving complex numbers in the form </a:t>
                </a:r>
                <a14:m>
                  <m:oMath xmlns:m="http://schemas.openxmlformats.org/officeDocument/2006/math">
                    <m:r>
                      <a:rPr lang="en-US" sz="2800" b="0" i="1" smtClean="0">
                        <a:solidFill>
                          <a:schemeClr val="tx1"/>
                        </a:solidFill>
                        <a:latin typeface="Cambria Math"/>
                      </a:rPr>
                      <m:t>𝑎</m:t>
                    </m:r>
                    <m:r>
                      <a:rPr lang="en-US" sz="2800" b="0" i="1" smtClean="0">
                        <a:solidFill>
                          <a:schemeClr val="tx1"/>
                        </a:solidFill>
                        <a:latin typeface="Cambria Math"/>
                      </a:rPr>
                      <m:t>+</m:t>
                    </m:r>
                    <m:r>
                      <a:rPr lang="en-US" sz="2800" b="0" i="1" smtClean="0">
                        <a:solidFill>
                          <a:schemeClr val="tx1"/>
                        </a:solidFill>
                        <a:latin typeface="Cambria Math"/>
                      </a:rPr>
                      <m:t>𝑏𝑖</m:t>
                    </m:r>
                  </m:oMath>
                </a14:m>
                <a:r>
                  <a:rPr lang="en-US" sz="2000" dirty="0" smtClean="0">
                    <a:solidFill>
                      <a:schemeClr val="tx1"/>
                    </a:solidFill>
                  </a:rPr>
                  <a:t> </a:t>
                </a:r>
                <a:r>
                  <a:rPr lang="en-US" sz="2800" dirty="0" smtClean="0">
                    <a:solidFill>
                      <a:schemeClr val="tx1"/>
                    </a:solidFill>
                  </a:rPr>
                  <a:t>where </a:t>
                </a:r>
                <a14:m>
                  <m:oMath xmlns:m="http://schemas.openxmlformats.org/officeDocument/2006/math">
                    <m:r>
                      <a:rPr lang="en-US" sz="2800" b="0" i="1" smtClean="0">
                        <a:solidFill>
                          <a:schemeClr val="tx1"/>
                        </a:solidFill>
                        <a:latin typeface="Cambria Math"/>
                      </a:rPr>
                      <m:t>𝑎</m:t>
                    </m:r>
                  </m:oMath>
                </a14:m>
                <a:r>
                  <a:rPr lang="en-US" sz="2800" dirty="0" smtClean="0">
                    <a:solidFill>
                      <a:schemeClr val="tx1"/>
                    </a:solidFill>
                  </a:rPr>
                  <a:t> and </a:t>
                </a:r>
                <a14:m>
                  <m:oMath xmlns:m="http://schemas.openxmlformats.org/officeDocument/2006/math">
                    <m:r>
                      <a:rPr lang="en-US" sz="2800" b="0" i="1" smtClean="0">
                        <a:solidFill>
                          <a:schemeClr val="tx1"/>
                        </a:solidFill>
                        <a:latin typeface="Cambria Math"/>
                      </a:rPr>
                      <m:t>𝑏</m:t>
                    </m:r>
                  </m:oMath>
                </a14:m>
                <a:r>
                  <a:rPr lang="en-US" sz="2800" dirty="0" smtClean="0">
                    <a:solidFill>
                      <a:schemeClr val="tx1"/>
                    </a:solidFill>
                  </a:rPr>
                  <a:t> are real numbers.</a:t>
                </a:r>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1+</m:t>
                      </m:r>
                      <m:r>
                        <a:rPr lang="en-US" sz="2800" b="0" i="1" smtClean="0">
                          <a:solidFill>
                            <a:schemeClr val="tx1"/>
                          </a:solidFill>
                          <a:latin typeface="Cambria Math"/>
                        </a:rPr>
                        <m:t>𝑖</m:t>
                      </m:r>
                      <m:r>
                        <a:rPr lang="en-US" sz="2800" b="0" i="1" smtClean="0">
                          <a:solidFill>
                            <a:schemeClr val="tx1"/>
                          </a:solidFill>
                          <a:latin typeface="Cambria Math"/>
                        </a:rPr>
                        <m:t>+</m:t>
                      </m:r>
                      <m:sSup>
                        <m:sSupPr>
                          <m:ctrlPr>
                            <a:rPr lang="en-US" sz="2800" b="0" i="1" smtClean="0">
                              <a:solidFill>
                                <a:schemeClr val="tx1"/>
                              </a:solidFill>
                              <a:latin typeface="Cambria Math"/>
                            </a:rPr>
                          </m:ctrlPr>
                        </m:sSupPr>
                        <m:e>
                          <m:r>
                            <a:rPr lang="en-US" sz="2800" b="0" i="1" smtClean="0">
                              <a:solidFill>
                                <a:schemeClr val="tx1"/>
                              </a:solidFill>
                              <a:latin typeface="Cambria Math"/>
                            </a:rPr>
                            <m:t>𝑖</m:t>
                          </m:r>
                        </m:e>
                        <m:sup>
                          <m:r>
                            <a:rPr lang="en-US" sz="2800" b="0" i="1" smtClean="0">
                              <a:solidFill>
                                <a:schemeClr val="tx1"/>
                              </a:solidFill>
                              <a:latin typeface="Cambria Math"/>
                            </a:rPr>
                            <m:t>2</m:t>
                          </m:r>
                        </m:sup>
                      </m:sSup>
                      <m:r>
                        <a:rPr lang="en-US" sz="2800" b="0" i="1" smtClean="0">
                          <a:solidFill>
                            <a:schemeClr val="tx1"/>
                          </a:solidFill>
                          <a:latin typeface="Cambria Math"/>
                        </a:rPr>
                        <m:t>+</m:t>
                      </m:r>
                      <m:sSup>
                        <m:sSupPr>
                          <m:ctrlPr>
                            <a:rPr lang="en-US" sz="2800" b="0" i="1" smtClean="0">
                              <a:solidFill>
                                <a:schemeClr val="tx1"/>
                              </a:solidFill>
                              <a:latin typeface="Cambria Math"/>
                            </a:rPr>
                          </m:ctrlPr>
                        </m:sSupPr>
                        <m:e>
                          <m:r>
                            <a:rPr lang="en-US" sz="2800" b="0" i="1" smtClean="0">
                              <a:solidFill>
                                <a:schemeClr val="tx1"/>
                              </a:solidFill>
                              <a:latin typeface="Cambria Math"/>
                            </a:rPr>
                            <m:t>𝑖</m:t>
                          </m:r>
                        </m:e>
                        <m:sup>
                          <m:r>
                            <a:rPr lang="en-US" sz="2800" b="0" i="1" smtClean="0">
                              <a:solidFill>
                                <a:schemeClr val="tx1"/>
                              </a:solidFill>
                              <a:latin typeface="Cambria Math"/>
                            </a:rPr>
                            <m:t>3</m:t>
                          </m:r>
                        </m:sup>
                      </m:sSup>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1+</m:t>
                      </m:r>
                      <m:r>
                        <a:rPr lang="en-US" sz="2800" b="0" i="1" smtClean="0">
                          <a:solidFill>
                            <a:schemeClr val="tx1"/>
                          </a:solidFill>
                          <a:latin typeface="Cambria Math"/>
                        </a:rPr>
                        <m:t>𝑖</m:t>
                      </m:r>
                      <m:r>
                        <a:rPr lang="en-US" sz="2800" b="0" i="1" smtClean="0">
                          <a:solidFill>
                            <a:schemeClr val="tx1"/>
                          </a:solidFill>
                          <a:latin typeface="Cambria Math"/>
                        </a:rPr>
                        <m:t>+</m:t>
                      </m:r>
                      <m:d>
                        <m:dPr>
                          <m:ctrlPr>
                            <a:rPr lang="en-US" sz="2800" b="0" i="1" smtClean="0">
                              <a:solidFill>
                                <a:schemeClr val="tx1"/>
                              </a:solidFill>
                              <a:latin typeface="Cambria Math"/>
                            </a:rPr>
                          </m:ctrlPr>
                        </m:dPr>
                        <m:e>
                          <m:r>
                            <a:rPr lang="en-US" sz="2800" b="0" i="1" smtClean="0">
                              <a:solidFill>
                                <a:schemeClr val="tx1"/>
                              </a:solidFill>
                              <a:latin typeface="Cambria Math"/>
                            </a:rPr>
                            <m:t>−1</m:t>
                          </m:r>
                        </m:e>
                      </m:d>
                      <m:r>
                        <a:rPr lang="en-US" sz="2800" b="0" i="1" smtClean="0">
                          <a:solidFill>
                            <a:schemeClr val="tx1"/>
                          </a:solidFill>
                          <a:latin typeface="Cambria Math"/>
                        </a:rPr>
                        <m:t>+</m:t>
                      </m:r>
                      <m:d>
                        <m:dPr>
                          <m:ctrlPr>
                            <a:rPr lang="en-US" sz="2800" b="0" i="1" smtClean="0">
                              <a:solidFill>
                                <a:schemeClr val="tx1"/>
                              </a:solidFill>
                              <a:latin typeface="Cambria Math"/>
                            </a:rPr>
                          </m:ctrlPr>
                        </m:dPr>
                        <m:e>
                          <m:r>
                            <a:rPr lang="en-US" sz="2800" b="0" i="1" smtClean="0">
                              <a:solidFill>
                                <a:schemeClr val="tx1"/>
                              </a:solidFill>
                              <a:latin typeface="Cambria Math"/>
                            </a:rPr>
                            <m:t>−</m:t>
                          </m:r>
                          <m:r>
                            <a:rPr lang="en-US" sz="2800" b="0" i="1" smtClean="0">
                              <a:solidFill>
                                <a:schemeClr val="tx1"/>
                              </a:solidFill>
                              <a:latin typeface="Cambria Math"/>
                            </a:rPr>
                            <m:t>𝑖</m:t>
                          </m:r>
                        </m:e>
                      </m:d>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0</m:t>
                      </m:r>
                    </m:oMath>
                  </m:oMathPara>
                </a14:m>
                <a:endParaRPr lang="en-US" sz="28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7402732"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N-CN, A-SSE Computations With Complex Numbers</a:t>
            </a:r>
            <a:endParaRPr lang="en-US" sz="1400" dirty="0"/>
          </a:p>
        </p:txBody>
      </p:sp>
    </p:spTree>
    <p:extLst>
      <p:ext uri="{BB962C8B-B14F-4D97-AF65-F5344CB8AC3E}">
        <p14:creationId xmlns:p14="http://schemas.microsoft.com/office/powerpoint/2010/main" val="297950412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74638"/>
            <a:ext cx="3886200" cy="715962"/>
          </a:xfrm>
          <a:solidFill>
            <a:schemeClr val="bg2">
              <a:lumMod val="75000"/>
            </a:schemeClr>
          </a:solidFill>
          <a:effectLst/>
          <a:scene3d>
            <a:camera prst="orthographicFront"/>
            <a:lightRig rig="threePt" dir="t"/>
          </a:scene3d>
          <a:sp3d>
            <a:bevelT w="165100" prst="coolSlant"/>
          </a:sp3d>
        </p:spPr>
        <p:txBody>
          <a:bodyPr/>
          <a:lstStyle/>
          <a:p>
            <a:r>
              <a:rPr lang="en-US" dirty="0" smtClean="0"/>
              <a:t>Resource List</a:t>
            </a:r>
            <a:endParaRPr lang="en-US" dirty="0"/>
          </a:p>
        </p:txBody>
      </p:sp>
      <p:sp>
        <p:nvSpPr>
          <p:cNvPr id="3" name="Content Placeholder 2"/>
          <p:cNvSpPr>
            <a:spLocks noGrp="1"/>
          </p:cNvSpPr>
          <p:nvPr>
            <p:ph idx="1"/>
          </p:nvPr>
        </p:nvSpPr>
        <p:spPr>
          <a:xfrm>
            <a:off x="457200" y="1219200"/>
            <a:ext cx="5638800" cy="4906963"/>
          </a:xfrm>
        </p:spPr>
        <p:txBody>
          <a:bodyPr/>
          <a:lstStyle/>
          <a:p>
            <a:pPr>
              <a:buNone/>
            </a:pPr>
            <a:r>
              <a:rPr lang="en-US" dirty="0" smtClean="0"/>
              <a:t>    The following list is provided as a sample of available resources and is for informational purposes only. It is your responsibility to investigate them to determine their value and appropriateness for your district. </a:t>
            </a:r>
            <a:r>
              <a:rPr lang="en-US" dirty="0" err="1" smtClean="0"/>
              <a:t>GaDOE</a:t>
            </a:r>
            <a:r>
              <a:rPr lang="en-US" dirty="0" smtClean="0"/>
              <a:t> does not endorse or recommend the purchase of or use of any particular resource. </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Resources.jpg"/>
          <p:cNvPicPr>
            <a:picLocks noChangeAspect="1"/>
          </p:cNvPicPr>
          <p:nvPr/>
        </p:nvPicPr>
        <p:blipFill>
          <a:blip r:embed="rId4" cstate="print"/>
          <a:stretch>
            <a:fillRect/>
          </a:stretch>
        </p:blipFill>
        <p:spPr>
          <a:xfrm>
            <a:off x="6019800" y="1447800"/>
            <a:ext cx="2910898" cy="3886200"/>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181600"/>
          </a:xfrm>
        </p:spPr>
        <p:txBody>
          <a:bodyPr/>
          <a:lstStyle/>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2" name="TextBox 1"/>
          <p:cNvSpPr txBox="1"/>
          <p:nvPr/>
        </p:nvSpPr>
        <p:spPr>
          <a:xfrm>
            <a:off x="4191000" y="5562600"/>
            <a:ext cx="4572000" cy="523220"/>
          </a:xfrm>
          <a:prstGeom prst="rect">
            <a:avLst/>
          </a:prstGeom>
          <a:noFill/>
        </p:spPr>
        <p:txBody>
          <a:bodyPr wrap="square" rtlCol="0">
            <a:spAutoFit/>
          </a:bodyPr>
          <a:lstStyle/>
          <a:p>
            <a:r>
              <a:rPr lang="en-US" sz="2800" dirty="0">
                <a:hlinkClick r:id="rId4"/>
              </a:rPr>
              <a:t>http://</a:t>
            </a:r>
            <a:r>
              <a:rPr lang="en-US" sz="2800" dirty="0" smtClean="0">
                <a:hlinkClick r:id="rId4"/>
              </a:rPr>
              <a:t>www.learnzillion.com</a:t>
            </a:r>
            <a:r>
              <a:rPr lang="en-US" sz="2800" dirty="0" smtClean="0"/>
              <a:t>  </a:t>
            </a:r>
            <a:endParaRPr lang="en-US" sz="2800" dirty="0"/>
          </a:p>
        </p:txBody>
      </p:sp>
      <p:sp>
        <p:nvSpPr>
          <p:cNvPr id="8" name="Subtitle 7"/>
          <p:cNvSpPr txBox="1">
            <a:spLocks/>
          </p:cNvSpPr>
          <p:nvPr/>
        </p:nvSpPr>
        <p:spPr bwMode="auto">
          <a:xfrm>
            <a:off x="228600" y="1081576"/>
            <a:ext cx="8534400" cy="4684359"/>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lvl1pPr marL="0" indent="0" algn="ctr" rtl="0" fontAlgn="base">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514350" indent="-514350"/>
            <a:r>
              <a:rPr lang="en-US" dirty="0" smtClean="0">
                <a:solidFill>
                  <a:schemeClr val="tx1"/>
                </a:solidFill>
              </a:rPr>
              <a:t>Learnzillion.com</a:t>
            </a:r>
          </a:p>
          <a:p>
            <a:pPr marL="514350" indent="-514350" algn="l">
              <a:buFont typeface="Arial" pitchFamily="34" charset="0"/>
              <a:buChar char="•"/>
            </a:pPr>
            <a:endParaRPr lang="en-US" sz="1000" dirty="0" smtClean="0">
              <a:solidFill>
                <a:schemeClr val="tx1"/>
              </a:solidFill>
            </a:endParaRPr>
          </a:p>
          <a:p>
            <a:pPr marL="514350" indent="-514350" algn="l">
              <a:buFont typeface="Arial" pitchFamily="34" charset="0"/>
              <a:buChar char="•"/>
            </a:pPr>
            <a:r>
              <a:rPr lang="en-US" dirty="0" smtClean="0">
                <a:solidFill>
                  <a:schemeClr val="tx1"/>
                </a:solidFill>
              </a:rPr>
              <a:t>Review</a:t>
            </a:r>
          </a:p>
          <a:p>
            <a:pPr marL="514350" indent="-514350" algn="l">
              <a:buFont typeface="Arial" pitchFamily="34" charset="0"/>
              <a:buChar char="•"/>
            </a:pPr>
            <a:r>
              <a:rPr lang="en-US" dirty="0" smtClean="0">
                <a:solidFill>
                  <a:schemeClr val="tx1"/>
                </a:solidFill>
              </a:rPr>
              <a:t>Common Mistakes</a:t>
            </a:r>
          </a:p>
          <a:p>
            <a:pPr marL="514350" indent="-514350" algn="l">
              <a:buFont typeface="Arial" pitchFamily="34" charset="0"/>
              <a:buChar char="•"/>
            </a:pPr>
            <a:r>
              <a:rPr lang="en-US" dirty="0" smtClean="0">
                <a:solidFill>
                  <a:schemeClr val="tx1"/>
                </a:solidFill>
              </a:rPr>
              <a:t>Core Lesson</a:t>
            </a:r>
          </a:p>
          <a:p>
            <a:pPr marL="514350" indent="-514350" algn="l">
              <a:buFont typeface="Arial" pitchFamily="34" charset="0"/>
              <a:buChar char="•"/>
            </a:pPr>
            <a:r>
              <a:rPr lang="en-US" dirty="0" smtClean="0">
                <a:solidFill>
                  <a:schemeClr val="tx1"/>
                </a:solidFill>
              </a:rPr>
              <a:t>Guided Practice</a:t>
            </a:r>
          </a:p>
          <a:p>
            <a:pPr marL="514350" indent="-514350" algn="l">
              <a:buFont typeface="Arial" pitchFamily="34" charset="0"/>
              <a:buChar char="•"/>
            </a:pPr>
            <a:r>
              <a:rPr lang="en-US" dirty="0" smtClean="0">
                <a:solidFill>
                  <a:schemeClr val="tx1"/>
                </a:solidFill>
              </a:rPr>
              <a:t>Extension Activities</a:t>
            </a:r>
          </a:p>
          <a:p>
            <a:pPr marL="514350" indent="-514350" algn="l">
              <a:buFont typeface="Arial" pitchFamily="34" charset="0"/>
              <a:buChar char="•"/>
            </a:pPr>
            <a:r>
              <a:rPr lang="en-US" dirty="0" smtClean="0">
                <a:solidFill>
                  <a:schemeClr val="tx1"/>
                </a:solidFill>
              </a:rPr>
              <a:t>Quick Quiz</a:t>
            </a:r>
            <a:endParaRPr lang="en-US" sz="1000" dirty="0" smtClean="0">
              <a:solidFill>
                <a:schemeClr val="tx1"/>
              </a:solidFill>
            </a:endParaRPr>
          </a:p>
          <a:p>
            <a:pPr marL="514350" indent="-514350" algn="l"/>
            <a:endParaRPr lang="en-US" sz="1000" dirty="0" smtClean="0">
              <a:solidFill>
                <a:schemeClr val="tx1"/>
              </a:solidFill>
            </a:endParaRPr>
          </a:p>
          <a:p>
            <a:pPr marL="514350" indent="-514350" algn="l"/>
            <a:endParaRPr lang="en-US" sz="1000" dirty="0" smtClean="0">
              <a:solidFill>
                <a:schemeClr val="tx1"/>
              </a:solidFill>
            </a:endParaRPr>
          </a:p>
        </p:txBody>
      </p:sp>
      <p:pic>
        <p:nvPicPr>
          <p:cNvPr id="9" name="Picture 8"/>
          <p:cNvPicPr/>
          <p:nvPr/>
        </p:nvPicPr>
        <p:blipFill>
          <a:blip r:embed="rId5" cstate="print"/>
          <a:srcRect l="52991" t="17017" b="2223"/>
          <a:stretch>
            <a:fillRect/>
          </a:stretch>
        </p:blipFill>
        <p:spPr bwMode="auto">
          <a:xfrm>
            <a:off x="3803650" y="1905000"/>
            <a:ext cx="5187950" cy="3657599"/>
          </a:xfrm>
          <a:prstGeom prst="rect">
            <a:avLst/>
          </a:prstGeom>
          <a:noFill/>
          <a:ln w="9525">
            <a:noFill/>
            <a:miter lim="800000"/>
            <a:headEnd/>
            <a:tailEnd/>
          </a:ln>
          <a:scene3d>
            <a:camera prst="orthographicFront"/>
            <a:lightRig rig="threePt" dir="t"/>
          </a:scene3d>
          <a:sp3d>
            <a:bevelT w="165100" prst="coolSlant"/>
          </a:sp3d>
        </p:spPr>
      </p:pic>
    </p:spTree>
    <p:extLst>
      <p:ext uri="{BB962C8B-B14F-4D97-AF65-F5344CB8AC3E}">
        <p14:creationId xmlns:p14="http://schemas.microsoft.com/office/powerpoint/2010/main" val="2327181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8282" t="18750" r="15250" b="2024"/>
          <a:stretch/>
        </p:blipFill>
        <p:spPr bwMode="auto">
          <a:xfrm>
            <a:off x="914400" y="838200"/>
            <a:ext cx="7323497" cy="464820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ubtitle 2"/>
          <p:cNvSpPr>
            <a:spLocks noGrp="1"/>
          </p:cNvSpPr>
          <p:nvPr>
            <p:ph type="subTitle" idx="1"/>
          </p:nvPr>
        </p:nvSpPr>
        <p:spPr>
          <a:xfrm>
            <a:off x="0" y="990600"/>
            <a:ext cx="9144000" cy="5181600"/>
          </a:xfrm>
        </p:spPr>
        <p:txBody>
          <a:bodyPr/>
          <a:lstStyle/>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2" name="TextBox 1"/>
          <p:cNvSpPr txBox="1"/>
          <p:nvPr/>
        </p:nvSpPr>
        <p:spPr>
          <a:xfrm>
            <a:off x="609600" y="5562600"/>
            <a:ext cx="6324600" cy="523220"/>
          </a:xfrm>
          <a:prstGeom prst="rect">
            <a:avLst/>
          </a:prstGeom>
          <a:noFill/>
        </p:spPr>
        <p:txBody>
          <a:bodyPr wrap="square" rtlCol="0">
            <a:spAutoFit/>
          </a:bodyPr>
          <a:lstStyle/>
          <a:p>
            <a:r>
              <a:rPr lang="en-US" sz="2800" dirty="0">
                <a:hlinkClick r:id="rId5"/>
              </a:rPr>
              <a:t>http://www.illustrativemathematics.org/</a:t>
            </a:r>
            <a:r>
              <a:rPr lang="en-US" sz="2800" dirty="0"/>
              <a:t> </a:t>
            </a:r>
          </a:p>
        </p:txBody>
      </p:sp>
    </p:spTree>
    <p:extLst>
      <p:ext uri="{BB962C8B-B14F-4D97-AF65-F5344CB8AC3E}">
        <p14:creationId xmlns:p14="http://schemas.microsoft.com/office/powerpoint/2010/main" val="293018709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181600"/>
          </a:xfrm>
        </p:spPr>
        <p:txBody>
          <a:bodyPr/>
          <a:lstStyle/>
          <a:p>
            <a:pPr algn="l">
              <a:buFont typeface="Arial" pitchFamily="34" charset="0"/>
              <a:buChar char="•"/>
            </a:pPr>
            <a:r>
              <a:rPr lang="en-US" sz="2400" dirty="0" smtClean="0">
                <a:solidFill>
                  <a:schemeClr val="tx1"/>
                </a:solidFill>
              </a:rPr>
              <a:t> </a:t>
            </a:r>
            <a:r>
              <a:rPr lang="en-US" sz="2400" dirty="0" smtClean="0">
                <a:solidFill>
                  <a:schemeClr val="tx1"/>
                </a:solidFill>
                <a:latin typeface="Arial Narrow" pitchFamily="34" charset="0"/>
              </a:rPr>
              <a:t>Common Core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SEDL videos - </a:t>
            </a:r>
            <a:r>
              <a:rPr lang="en-US" sz="2000" dirty="0" smtClean="0">
                <a:solidFill>
                  <a:schemeClr val="tx1"/>
                </a:solidFill>
                <a:latin typeface="Arial Narrow" pitchFamily="34" charset="0"/>
                <a:hlinkClick r:id="rId3"/>
              </a:rPr>
              <a:t>http://bit.ly/RwWTdc</a:t>
            </a:r>
            <a:r>
              <a:rPr lang="en-US" sz="2000" dirty="0" smtClean="0">
                <a:solidFill>
                  <a:schemeClr val="tx1"/>
                </a:solidFill>
                <a:latin typeface="Arial Narrow" pitchFamily="34" charset="0"/>
              </a:rPr>
              <a:t>  or </a:t>
            </a:r>
            <a:r>
              <a:rPr lang="en-US" sz="2000" dirty="0" smtClean="0">
                <a:solidFill>
                  <a:schemeClr val="tx1"/>
                </a:solidFill>
                <a:latin typeface="Arial Narrow" pitchFamily="34" charset="0"/>
                <a:hlinkClick r:id="rId4"/>
              </a:rPr>
              <a:t>http://bit.ly/yyhvtc</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5"/>
              </a:rPr>
              <a:t>http://www.illustrativemathematics.org/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Dana Center's CCSS Toolbox - </a:t>
            </a:r>
            <a:r>
              <a:rPr lang="en-US" sz="2000" dirty="0" smtClean="0">
                <a:solidFill>
                  <a:schemeClr val="tx1"/>
                </a:solidFill>
                <a:latin typeface="Arial Narrow" pitchFamily="34" charset="0"/>
                <a:hlinkClick r:id="rId6"/>
              </a:rPr>
              <a:t>http://www.ccsstoolbox.com/</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Common Core Standards - </a:t>
            </a:r>
            <a:r>
              <a:rPr lang="en-US" sz="2000" dirty="0" smtClean="0">
                <a:solidFill>
                  <a:schemeClr val="tx1"/>
                </a:solidFill>
                <a:latin typeface="Arial Narrow" pitchFamily="34" charset="0"/>
                <a:hlinkClick r:id="rId7"/>
              </a:rPr>
              <a:t>http://www.corestandards.org/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Tools for the Common Core Standards - </a:t>
            </a:r>
            <a:r>
              <a:rPr lang="en-US" sz="2000" dirty="0" smtClean="0">
                <a:solidFill>
                  <a:schemeClr val="tx1"/>
                </a:solidFill>
                <a:latin typeface="Arial Narrow" pitchFamily="34" charset="0"/>
                <a:hlinkClick r:id="rId8"/>
              </a:rPr>
              <a:t>http://commoncoretools.me/</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rPr>
              <a:t>Phil </a:t>
            </a:r>
            <a:r>
              <a:rPr lang="en-US" sz="2000" dirty="0" err="1" smtClean="0">
                <a:solidFill>
                  <a:schemeClr val="tx1"/>
                </a:solidFill>
              </a:rPr>
              <a:t>Daro</a:t>
            </a:r>
            <a:r>
              <a:rPr lang="en-US" sz="2000" dirty="0" smtClean="0">
                <a:solidFill>
                  <a:schemeClr val="tx1"/>
                </a:solidFill>
              </a:rPr>
              <a:t> talks about the Common Core Mathematics Standards - </a:t>
            </a:r>
            <a:r>
              <a:rPr lang="en-US" sz="2000" dirty="0" smtClean="0">
                <a:solidFill>
                  <a:schemeClr val="tx1"/>
                </a:solidFill>
                <a:hlinkClick r:id="rId9"/>
              </a:rPr>
              <a:t>http://bit.ly/URwOFT</a:t>
            </a:r>
            <a:r>
              <a:rPr lang="en-US" sz="2000" dirty="0" smtClean="0">
                <a:solidFill>
                  <a:schemeClr val="tx1"/>
                </a:solidFill>
              </a:rPr>
              <a:t> </a:t>
            </a:r>
            <a:endParaRPr lang="en-US" sz="20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 Assessment Resources </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MAP - </a:t>
            </a:r>
            <a:r>
              <a:rPr lang="en-US" sz="2000" dirty="0" smtClean="0">
                <a:solidFill>
                  <a:schemeClr val="tx1"/>
                </a:solidFill>
                <a:latin typeface="Arial Narrow" pitchFamily="34" charset="0"/>
                <a:hlinkClick r:id="rId10"/>
              </a:rPr>
              <a:t>http://www.map.mathshell.org.uk/materials/index.php</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Illustrative Mathematics - </a:t>
            </a:r>
            <a:r>
              <a:rPr lang="en-US" sz="2000" dirty="0" smtClean="0">
                <a:solidFill>
                  <a:schemeClr val="tx1"/>
                </a:solidFill>
                <a:latin typeface="Arial Narrow" pitchFamily="34" charset="0"/>
                <a:hlinkClick r:id="rId11"/>
              </a:rPr>
              <a:t>http://illustrativemathematics.org/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CCSS Toolbox: PARCC Prototyping Project - </a:t>
            </a:r>
            <a:r>
              <a:rPr lang="en-US" sz="2000" dirty="0" smtClean="0">
                <a:solidFill>
                  <a:schemeClr val="tx1"/>
                </a:solidFill>
                <a:latin typeface="Arial Narrow" pitchFamily="34" charset="0"/>
                <a:hlinkClick r:id="rId12"/>
              </a:rPr>
              <a:t>http://www.ccsstoolbox.org/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PARCC - </a:t>
            </a:r>
            <a:r>
              <a:rPr lang="en-US" sz="2000" dirty="0" smtClean="0">
                <a:solidFill>
                  <a:schemeClr val="tx1"/>
                </a:solidFill>
                <a:latin typeface="Arial Narrow" pitchFamily="34" charset="0"/>
                <a:hlinkClick r:id="rId13"/>
              </a:rPr>
              <a:t>http://www.parcconline.org/</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Online Assessment System - </a:t>
            </a:r>
            <a:r>
              <a:rPr lang="en-US" sz="2000" dirty="0" smtClean="0">
                <a:solidFill>
                  <a:schemeClr val="tx1"/>
                </a:solidFill>
                <a:latin typeface="Arial Narrow" pitchFamily="34" charset="0"/>
                <a:hlinkClick r:id="rId14"/>
              </a:rPr>
              <a:t>http://bit.ly/OoyaK5</a:t>
            </a:r>
            <a:r>
              <a:rPr lang="en-US" sz="2000" dirty="0" smtClean="0">
                <a:solidFill>
                  <a:schemeClr val="tx1"/>
                </a:solidFill>
                <a:latin typeface="Arial Narrow" pitchFamily="34" charset="0"/>
              </a:rPr>
              <a:t> </a:t>
            </a:r>
          </a:p>
          <a:p>
            <a:pPr lvl="1" algn="l"/>
            <a:endParaRPr lang="en-US" sz="2000" dirty="0" smtClean="0">
              <a:solidFill>
                <a:schemeClr val="tx1"/>
              </a:solidFill>
              <a:latin typeface="Arial Narrow" pitchFamily="34" charset="0"/>
            </a:endParaRPr>
          </a:p>
          <a:p>
            <a:pPr algn="l">
              <a:buFont typeface="Arial" pitchFamily="34" charset="0"/>
              <a:buChar char="•"/>
            </a:pPr>
            <a:endParaRPr lang="en-US" sz="1400" dirty="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15"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304800" y="914400"/>
            <a:ext cx="8610600" cy="5562600"/>
          </a:xfrm>
        </p:spPr>
        <p:txBody>
          <a:bodyPr/>
          <a:lstStyle/>
          <a:p>
            <a:pPr algn="l">
              <a:buFont typeface="Arial" pitchFamily="34" charset="0"/>
              <a:buChar char="•"/>
            </a:pPr>
            <a:r>
              <a:rPr lang="en-US" sz="2400" dirty="0" smtClean="0">
                <a:solidFill>
                  <a:schemeClr val="tx1"/>
                </a:solidFill>
                <a:latin typeface="Arial Narrow" pitchFamily="34" charset="0"/>
              </a:rPr>
              <a:t> Professional Learning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Inside Mathematics- </a:t>
            </a:r>
            <a:r>
              <a:rPr lang="en-US" sz="2000" dirty="0" smtClean="0">
                <a:solidFill>
                  <a:schemeClr val="tx1"/>
                </a:solidFill>
                <a:latin typeface="Arial Narrow" pitchFamily="34" charset="0"/>
                <a:hlinkClick r:id="rId3"/>
              </a:rPr>
              <a:t>http://www.insidemathematics.org/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Annenberg Learner - </a:t>
            </a:r>
            <a:r>
              <a:rPr lang="en-US" sz="2000" dirty="0" smtClean="0">
                <a:solidFill>
                  <a:schemeClr val="tx1"/>
                </a:solidFill>
                <a:latin typeface="Arial Narrow" pitchFamily="34" charset="0"/>
                <a:hlinkClick r:id="rId4"/>
              </a:rPr>
              <a:t>http://www.learner.org/index.html</a:t>
            </a:r>
            <a:endParaRPr lang="en-US" sz="2000" dirty="0" smtClean="0">
              <a:solidFill>
                <a:schemeClr val="tx1"/>
              </a:solidFill>
              <a:latin typeface="Arial Narrow" pitchFamily="34" charset="0"/>
            </a:endParaRPr>
          </a:p>
          <a:p>
            <a:pPr lvl="1" algn="l">
              <a:buFont typeface="Wingdings" pitchFamily="2" charset="2"/>
              <a:buChar char="Ø"/>
            </a:pPr>
            <a:r>
              <a:rPr lang="en-US" sz="2000" dirty="0" err="1" smtClean="0">
                <a:solidFill>
                  <a:schemeClr val="tx1"/>
                </a:solidFill>
                <a:latin typeface="Arial Narrow" pitchFamily="34" charset="0"/>
              </a:rPr>
              <a:t>Edutopia</a:t>
            </a:r>
            <a:r>
              <a:rPr lang="en-US" sz="2000" dirty="0" smtClean="0">
                <a:solidFill>
                  <a:schemeClr val="tx1"/>
                </a:solidFill>
                <a:latin typeface="Arial Narrow" pitchFamily="34" charset="0"/>
              </a:rPr>
              <a:t> – </a:t>
            </a:r>
            <a:r>
              <a:rPr lang="en-US" sz="2000" dirty="0" smtClean="0">
                <a:solidFill>
                  <a:schemeClr val="tx1"/>
                </a:solidFill>
                <a:latin typeface="Arial Narrow" pitchFamily="34" charset="0"/>
                <a:hlinkClick r:id="rId5"/>
              </a:rPr>
              <a:t>http://www.edutopia.org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Teaching Channel - </a:t>
            </a:r>
            <a:r>
              <a:rPr lang="en-US" sz="2000" dirty="0" smtClean="0">
                <a:solidFill>
                  <a:schemeClr val="tx1"/>
                </a:solidFill>
                <a:latin typeface="Arial Narrow" pitchFamily="34" charset="0"/>
                <a:hlinkClick r:id="rId6"/>
              </a:rPr>
              <a:t>http://www.teachingchannel.org</a:t>
            </a:r>
            <a:endParaRPr lang="en-US" sz="2000" dirty="0" smtClean="0">
              <a:solidFill>
                <a:schemeClr val="tx1"/>
              </a:solidFill>
              <a:latin typeface="Arial Narrow" pitchFamily="34" charset="0"/>
            </a:endParaRP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Ontario Ministry of Education - </a:t>
            </a:r>
            <a:r>
              <a:rPr lang="en-US" sz="2000" dirty="0" smtClean="0">
                <a:solidFill>
                  <a:schemeClr val="tx1"/>
                </a:solidFill>
                <a:latin typeface="Arial Narrow" pitchFamily="34" charset="0"/>
                <a:hlinkClick r:id="rId7"/>
              </a:rPr>
              <a:t>http://bit.ly/cGZlce</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Expeditionary Learning: Center for Student Work -</a:t>
            </a:r>
            <a:r>
              <a:rPr lang="en-US" sz="2000" dirty="0">
                <a:solidFill>
                  <a:schemeClr val="tx1"/>
                </a:solidFill>
                <a:latin typeface="Arial Narrow" pitchFamily="34" charset="0"/>
              </a:rPr>
              <a:t> </a:t>
            </a:r>
            <a:r>
              <a:rPr lang="en-US" sz="2000" dirty="0">
                <a:solidFill>
                  <a:schemeClr val="tx1"/>
                </a:solidFill>
                <a:latin typeface="Arial Narrow" pitchFamily="34" charset="0"/>
                <a:hlinkClick r:id="rId8"/>
              </a:rPr>
              <a:t>http://</a:t>
            </a:r>
            <a:r>
              <a:rPr lang="en-US" sz="2000" dirty="0" smtClean="0">
                <a:solidFill>
                  <a:schemeClr val="tx1"/>
                </a:solidFill>
                <a:latin typeface="Arial Narrow" pitchFamily="34" charset="0"/>
                <a:hlinkClick r:id="rId8"/>
              </a:rPr>
              <a:t>elschools.org/student-work</a:t>
            </a:r>
            <a:r>
              <a:rPr lang="en-US" sz="2000" dirty="0" smtClean="0">
                <a:solidFill>
                  <a:schemeClr val="tx1"/>
                </a:solidFill>
                <a:latin typeface="Arial Narrow" pitchFamily="34" charset="0"/>
              </a:rPr>
              <a:t> </a:t>
            </a:r>
          </a:p>
          <a:p>
            <a:pPr algn="l">
              <a:buFont typeface="Arial" pitchFamily="34" charset="0"/>
              <a:buChar char="•"/>
            </a:pPr>
            <a:r>
              <a:rPr lang="en-US" sz="2400" dirty="0" smtClean="0">
                <a:solidFill>
                  <a:schemeClr val="tx1"/>
                </a:solidFill>
                <a:latin typeface="Arial Narrow" pitchFamily="34" charset="0"/>
              </a:rPr>
              <a:t> Blogs</a:t>
            </a:r>
          </a:p>
          <a:p>
            <a:pPr lvl="1" algn="l">
              <a:buFont typeface="Wingdings" pitchFamily="2" charset="2"/>
              <a:buChar char="Ø"/>
            </a:pPr>
            <a:r>
              <a:rPr lang="en-US" sz="2000" dirty="0" smtClean="0">
                <a:solidFill>
                  <a:schemeClr val="tx1"/>
                </a:solidFill>
              </a:rPr>
              <a:t>Dan Meyer</a:t>
            </a:r>
            <a:r>
              <a:rPr lang="en-US" sz="2000" dirty="0" smtClean="0"/>
              <a:t>  – </a:t>
            </a:r>
            <a:r>
              <a:rPr lang="en-US" sz="2000" dirty="0" smtClean="0">
                <a:hlinkClick r:id="rId9"/>
              </a:rPr>
              <a:t>http://blog.mrmeyer.com/</a:t>
            </a:r>
            <a:endParaRPr lang="en-US" sz="2000" dirty="0" smtClean="0"/>
          </a:p>
          <a:p>
            <a:pPr lvl="1" algn="l">
              <a:buFont typeface="Wingdings" pitchFamily="2" charset="2"/>
              <a:buChar char="Ø"/>
            </a:pPr>
            <a:r>
              <a:rPr lang="en-US" sz="2000" dirty="0" err="1" smtClean="0">
                <a:solidFill>
                  <a:schemeClr val="tx1"/>
                </a:solidFill>
              </a:rPr>
              <a:t>Timon</a:t>
            </a:r>
            <a:r>
              <a:rPr lang="en-US" sz="2000" dirty="0" smtClean="0">
                <a:solidFill>
                  <a:schemeClr val="tx1"/>
                </a:solidFill>
              </a:rPr>
              <a:t> </a:t>
            </a:r>
            <a:r>
              <a:rPr lang="en-US" sz="2000" dirty="0" err="1" smtClean="0">
                <a:solidFill>
                  <a:schemeClr val="tx1"/>
                </a:solidFill>
              </a:rPr>
              <a:t>Piccini</a:t>
            </a:r>
            <a:r>
              <a:rPr lang="en-US" sz="2000" dirty="0" smtClean="0">
                <a:solidFill>
                  <a:schemeClr val="tx1"/>
                </a:solidFill>
              </a:rPr>
              <a:t> </a:t>
            </a:r>
            <a:r>
              <a:rPr lang="en-US" sz="2000" dirty="0" smtClean="0"/>
              <a:t>– </a:t>
            </a:r>
            <a:r>
              <a:rPr lang="en-US" sz="2000" dirty="0" smtClean="0">
                <a:hlinkClick r:id="rId10"/>
              </a:rPr>
              <a:t>http://mrpiccmath.weebly.com/3-acts.html</a:t>
            </a:r>
            <a:endParaRPr lang="en-US" sz="2000" dirty="0" smtClean="0"/>
          </a:p>
          <a:p>
            <a:pPr lvl="1" algn="l">
              <a:buFont typeface="Wingdings" pitchFamily="2" charset="2"/>
              <a:buChar char="Ø"/>
            </a:pPr>
            <a:r>
              <a:rPr lang="en-US" sz="2000" dirty="0" smtClean="0">
                <a:solidFill>
                  <a:schemeClr val="tx1"/>
                </a:solidFill>
              </a:rPr>
              <a:t>Dan Anderson </a:t>
            </a:r>
            <a:r>
              <a:rPr lang="en-US" sz="2000" dirty="0" smtClean="0"/>
              <a:t>– </a:t>
            </a:r>
            <a:r>
              <a:rPr lang="en-US" sz="2000" dirty="0" smtClean="0">
                <a:hlinkClick r:id="rId11"/>
              </a:rPr>
              <a:t>http://blog.recursiveprocess.com/tag/wcydwt/</a:t>
            </a:r>
            <a:endParaRPr lang="en-US" sz="2000" dirty="0" smtClean="0"/>
          </a:p>
          <a:p>
            <a:pPr algn="l"/>
            <a:endParaRPr lang="en-US" sz="2400" dirty="0" smtClean="0">
              <a:solidFill>
                <a:schemeClr val="tx1"/>
              </a:solidFill>
              <a:hlinkClick r:id="rId5"/>
            </a:endParaRPr>
          </a:p>
          <a:p>
            <a:pPr algn="l">
              <a:buFont typeface="Arial" pitchFamily="34" charset="0"/>
              <a:buChar char="•"/>
            </a:pPr>
            <a:endParaRPr lang="en-US" sz="1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12"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152400" y="304800"/>
            <a:ext cx="8763000" cy="2514600"/>
          </a:xfrm>
        </p:spPr>
        <p:txBody>
          <a:bodyPr/>
          <a:lstStyle/>
          <a:p>
            <a:pPr eaLnBrk="1" hangingPunct="1"/>
            <a:r>
              <a:rPr lang="en-US" dirty="0" smtClean="0">
                <a:latin typeface="Arial Narrow" pitchFamily="34" charset="0"/>
              </a:rPr>
              <a:t>Thank You!</a:t>
            </a:r>
            <a:br>
              <a:rPr lang="en-US" dirty="0" smtClean="0">
                <a:latin typeface="Arial Narrow" pitchFamily="34" charset="0"/>
              </a:rPr>
            </a:br>
            <a:r>
              <a:rPr lang="en-US" sz="2000" dirty="0" smtClean="0">
                <a:latin typeface="Arial Narrow" pitchFamily="34" charset="0"/>
              </a:rPr>
              <a:t> </a:t>
            </a:r>
            <a:r>
              <a:rPr lang="en-US" sz="2000" b="0" dirty="0" smtClean="0">
                <a:latin typeface="Arial Narrow" pitchFamily="34" charset="0"/>
              </a:rPr>
              <a:t>Please visit </a:t>
            </a:r>
            <a:r>
              <a:rPr lang="en-US" sz="2000" b="0" dirty="0" smtClean="0">
                <a:latin typeface="Arial Narrow" pitchFamily="34" charset="0"/>
                <a:hlinkClick r:id="rId3"/>
              </a:rPr>
              <a:t>http://ccgpsmathematics9-10.wikispaces.com/</a:t>
            </a:r>
            <a:r>
              <a:rPr lang="en-US" sz="2000" b="0" dirty="0" smtClean="0">
                <a:latin typeface="Arial Narrow" pitchFamily="34" charset="0"/>
              </a:rPr>
              <a:t>  to share your feedback, ask questions, and share your ideas and resources!</a:t>
            </a:r>
            <a:br>
              <a:rPr lang="en-US" sz="2000" b="0" dirty="0" smtClean="0">
                <a:latin typeface="Arial Narrow" pitchFamily="34" charset="0"/>
              </a:rPr>
            </a:br>
            <a:r>
              <a:rPr lang="en-US" sz="2000" b="0" dirty="0" smtClean="0">
                <a:latin typeface="Arial Narrow" pitchFamily="34" charset="0"/>
              </a:rPr>
              <a:t>Please visit </a:t>
            </a:r>
            <a:r>
              <a:rPr lang="en-US" sz="2000" b="0" dirty="0" smtClean="0">
                <a:latin typeface="Arial Narrow" pitchFamily="34" charset="0"/>
                <a:hlinkClick r:id="rId4"/>
              </a:rPr>
              <a:t>https://www.georgiastandards.org/Common-Core/Pages/Math.aspx</a:t>
            </a:r>
            <a:r>
              <a:rPr lang="en-US" sz="2000" b="0" dirty="0" smtClean="0">
                <a:latin typeface="Arial Narrow" pitchFamily="34" charset="0"/>
              </a:rPr>
              <a:t/>
            </a:r>
            <a:br>
              <a:rPr lang="en-US" sz="2000" b="0" dirty="0" smtClean="0">
                <a:latin typeface="Arial Narrow" pitchFamily="34" charset="0"/>
              </a:rPr>
            </a:br>
            <a:r>
              <a:rPr lang="en-US" sz="2000" b="0" dirty="0" smtClean="0">
                <a:latin typeface="Arial Narrow" pitchFamily="34" charset="0"/>
              </a:rPr>
              <a:t>to join the 9-12 Mathematics email </a:t>
            </a:r>
            <a:r>
              <a:rPr lang="en-US" sz="2000" b="0" dirty="0" err="1" smtClean="0">
                <a:latin typeface="Arial Narrow" pitchFamily="34" charset="0"/>
              </a:rPr>
              <a:t>listserve</a:t>
            </a:r>
            <a:r>
              <a:rPr lang="en-US" sz="2000" b="0" dirty="0" smtClean="0">
                <a:latin typeface="Arial Narrow" pitchFamily="34" charset="0"/>
              </a:rPr>
              <a:t>.</a:t>
            </a:r>
            <a:br>
              <a:rPr lang="en-US" sz="2000" b="0" dirty="0" smtClean="0">
                <a:latin typeface="Arial Narrow" pitchFamily="34" charset="0"/>
              </a:rPr>
            </a:br>
            <a:r>
              <a:rPr lang="en-US" sz="2000" dirty="0"/>
              <a:t>Follow on Twitter!</a:t>
            </a:r>
            <a:br>
              <a:rPr lang="en-US" sz="2000" dirty="0"/>
            </a:br>
            <a:r>
              <a:rPr lang="en-US" sz="2000" dirty="0"/>
              <a:t>Follow @</a:t>
            </a:r>
            <a:r>
              <a:rPr lang="en-US" sz="2000" dirty="0" err="1" smtClean="0"/>
              <a:t>GaDOEMath</a:t>
            </a:r>
            <a:endParaRPr lang="en-US" b="0" dirty="0" smtClean="0">
              <a:latin typeface="Arial Narrow" pitchFamily="34" charset="0"/>
            </a:endParaRPr>
          </a:p>
        </p:txBody>
      </p:sp>
      <p:sp>
        <p:nvSpPr>
          <p:cNvPr id="46083" name="Content Placeholder 5"/>
          <p:cNvSpPr>
            <a:spLocks noGrp="1"/>
          </p:cNvSpPr>
          <p:nvPr>
            <p:ph sz="half" idx="1"/>
          </p:nvPr>
        </p:nvSpPr>
        <p:spPr>
          <a:xfrm>
            <a:off x="457200" y="2895600"/>
            <a:ext cx="4038600" cy="1752600"/>
          </a:xfrm>
        </p:spPr>
        <p:txBody>
          <a:bodyPr/>
          <a:lstStyle/>
          <a:p>
            <a:pPr algn="ctr">
              <a:buFont typeface="Arial" charset="0"/>
              <a:buNone/>
            </a:pPr>
            <a:r>
              <a:rPr lang="en-US" b="1" dirty="0" smtClean="0">
                <a:latin typeface="Arial Narrow" pitchFamily="34" charset="0"/>
              </a:rPr>
              <a:t>Brooke Kline</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5"/>
              </a:rPr>
              <a:t>bkline@doe.k12.ga.us</a:t>
            </a:r>
            <a:endParaRPr lang="en-US" dirty="0" smtClean="0">
              <a:latin typeface="Arial Narrow" pitchFamily="34" charset="0"/>
            </a:endParaRPr>
          </a:p>
          <a:p>
            <a:pPr algn="ctr">
              <a:buFont typeface="Arial" charset="0"/>
              <a:buNone/>
            </a:pPr>
            <a:endParaRPr lang="en-US" dirty="0" smtClean="0"/>
          </a:p>
          <a:p>
            <a:endParaRPr lang="en-US" dirty="0" smtClean="0"/>
          </a:p>
        </p:txBody>
      </p:sp>
      <p:sp>
        <p:nvSpPr>
          <p:cNvPr id="46084" name="Content Placeholder 6"/>
          <p:cNvSpPr>
            <a:spLocks noGrp="1"/>
          </p:cNvSpPr>
          <p:nvPr>
            <p:ph sz="half" idx="2"/>
          </p:nvPr>
        </p:nvSpPr>
        <p:spPr>
          <a:xfrm>
            <a:off x="4648200" y="2895600"/>
            <a:ext cx="4038600" cy="1828800"/>
          </a:xfrm>
        </p:spPr>
        <p:txBody>
          <a:bodyPr/>
          <a:lstStyle/>
          <a:p>
            <a:pPr algn="ctr">
              <a:buFont typeface="Arial" charset="0"/>
              <a:buNone/>
            </a:pPr>
            <a:r>
              <a:rPr lang="en-US" b="1" dirty="0" smtClean="0">
                <a:latin typeface="Arial Narrow" pitchFamily="34" charset="0"/>
              </a:rPr>
              <a:t>James Pratt</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6"/>
              </a:rPr>
              <a:t>jpratt@doe.k12.ga.us</a:t>
            </a: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sp>
        <p:nvSpPr>
          <p:cNvPr id="6" name="TextBox 5"/>
          <p:cNvSpPr txBox="1"/>
          <p:nvPr/>
        </p:nvSpPr>
        <p:spPr>
          <a:xfrm>
            <a:off x="990600" y="4800600"/>
            <a:ext cx="7162800" cy="830997"/>
          </a:xfrm>
          <a:prstGeom prst="rect">
            <a:avLst/>
          </a:prstGeom>
          <a:noFill/>
        </p:spPr>
        <p:txBody>
          <a:bodyPr wrap="square" rtlCol="0">
            <a:spAutoFit/>
          </a:bodyPr>
          <a:lstStyle/>
          <a:p>
            <a:pPr algn="ctr"/>
            <a:r>
              <a:rPr lang="en-US" sz="2400" dirty="0" smtClean="0">
                <a:latin typeface="Arial Narrow" pitchFamily="34" charset="0"/>
              </a:rPr>
              <a:t>These materials are for nonprofit educational purposes only.  Any other use may constitute copyright infringement.</a:t>
            </a:r>
            <a:endParaRPr lang="en-US" sz="2400" dirty="0">
              <a:latin typeface="Arial Narrow" pitchFamily="34" charset="0"/>
            </a:endParaRPr>
          </a:p>
        </p:txBody>
      </p:sp>
      <p:pic>
        <p:nvPicPr>
          <p:cNvPr id="7" name="Picture 2" descr="C:\Users\Janet Wyche\AppData\Local\Temp\notesCB2CD5\CCGPS_LogoAPPLE2.jpg"/>
          <p:cNvPicPr>
            <a:picLocks noChangeAspect="1" noChangeArrowheads="1"/>
          </p:cNvPicPr>
          <p:nvPr/>
        </p:nvPicPr>
        <p:blipFill>
          <a:blip r:embed="rId7"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95290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457200"/>
            <a:ext cx="8839199" cy="6115049"/>
          </a:xfrm>
          <a:prstGeom prst="rect">
            <a:avLst/>
          </a:prstGeom>
        </p:spPr>
      </p:pic>
      <p:sp>
        <p:nvSpPr>
          <p:cNvPr id="2" name="Title 1"/>
          <p:cNvSpPr>
            <a:spLocks noGrp="1"/>
          </p:cNvSpPr>
          <p:nvPr>
            <p:ph type="ctrTitle"/>
          </p:nvPr>
        </p:nvSpPr>
        <p:spPr>
          <a:xfrm>
            <a:off x="228600" y="228600"/>
            <a:ext cx="8686800" cy="761999"/>
          </a:xfrm>
          <a:solidFill>
            <a:schemeClr val="bg2">
              <a:lumMod val="75000"/>
            </a:schemeClr>
          </a:solidFill>
          <a:scene3d>
            <a:camera prst="orthographicFront"/>
            <a:lightRig rig="threePt" dir="t"/>
          </a:scene3d>
          <a:sp3d>
            <a:bevelT w="165100" prst="coolSlant"/>
          </a:sp3d>
        </p:spPr>
        <p:txBody>
          <a:bodyPr/>
          <a:lstStyle/>
          <a:p>
            <a:r>
              <a:rPr lang="en-US" sz="3200" dirty="0" smtClean="0">
                <a:latin typeface="Arial Narrow" pitchFamily="34" charset="0"/>
              </a:rPr>
              <a:t>CCGPS Mathematics Sequence for Implementation</a:t>
            </a:r>
            <a:endParaRPr lang="en-US" sz="3200" dirty="0">
              <a:latin typeface="Arial Narrow" pitchFamily="34" charset="0"/>
            </a:endParaRPr>
          </a:p>
        </p:txBody>
      </p:sp>
      <p:sp>
        <p:nvSpPr>
          <p:cNvPr id="3" name="Subtitle 2"/>
          <p:cNvSpPr>
            <a:spLocks noGrp="1"/>
          </p:cNvSpPr>
          <p:nvPr>
            <p:ph type="subTitle" idx="1"/>
          </p:nvPr>
        </p:nvSpPr>
        <p:spPr>
          <a:xfrm>
            <a:off x="152400" y="1219200"/>
            <a:ext cx="8991600" cy="4724400"/>
          </a:xfrm>
        </p:spPr>
        <p:txBody>
          <a:bodyPr/>
          <a:lstStyle/>
          <a:p>
            <a:pPr algn="l">
              <a:buFont typeface="Arial" pitchFamily="34" charset="0"/>
              <a:buChar char="•"/>
            </a:pPr>
            <a:endParaRPr lang="en-US" sz="2600" dirty="0" smtClean="0">
              <a:solidFill>
                <a:schemeClr val="tx1"/>
              </a:solidFill>
              <a:latin typeface="Arial Narrow" pitchFamily="34" charset="0"/>
            </a:endParaRPr>
          </a:p>
          <a:p>
            <a:pPr algn="l">
              <a:buFont typeface="Arial" pitchFamily="34" charset="0"/>
              <a:buChar char="•"/>
            </a:pPr>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buFont typeface="Arial" pitchFamily="34" charset="0"/>
              <a:buChar char="•"/>
            </a:pPr>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10373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381000"/>
            <a:ext cx="8991600" cy="6096000"/>
          </a:xfrm>
          <a:prstGeom prst="rect">
            <a:avLst/>
          </a:prstGeom>
        </p:spPr>
      </p:pic>
      <p:sp>
        <p:nvSpPr>
          <p:cNvPr id="2" name="Title 1"/>
          <p:cNvSpPr>
            <a:spLocks noGrp="1"/>
          </p:cNvSpPr>
          <p:nvPr>
            <p:ph type="ctrTitle"/>
          </p:nvPr>
        </p:nvSpPr>
        <p:spPr>
          <a:xfrm>
            <a:off x="228600" y="228600"/>
            <a:ext cx="8686800" cy="761999"/>
          </a:xfrm>
          <a:solidFill>
            <a:schemeClr val="bg2">
              <a:lumMod val="75000"/>
            </a:schemeClr>
          </a:solidFill>
          <a:scene3d>
            <a:camera prst="orthographicFront"/>
            <a:lightRig rig="threePt" dir="t"/>
          </a:scene3d>
          <a:sp3d>
            <a:bevelT w="165100" prst="coolSlant"/>
          </a:sp3d>
        </p:spPr>
        <p:txBody>
          <a:bodyPr/>
          <a:lstStyle/>
          <a:p>
            <a:r>
              <a:rPr lang="en-US" sz="3200" dirty="0" smtClean="0">
                <a:latin typeface="Arial Narrow" pitchFamily="34" charset="0"/>
              </a:rPr>
              <a:t>CCGPS Mathematics Resources for Implementation</a:t>
            </a:r>
            <a:endParaRPr lang="en-US" sz="3200" dirty="0">
              <a:latin typeface="Arial Narrow" pitchFamily="34" charset="0"/>
            </a:endParaRPr>
          </a:p>
        </p:txBody>
      </p:sp>
      <p:sp>
        <p:nvSpPr>
          <p:cNvPr id="3" name="Subtitle 2"/>
          <p:cNvSpPr>
            <a:spLocks noGrp="1"/>
          </p:cNvSpPr>
          <p:nvPr>
            <p:ph type="subTitle" idx="1"/>
          </p:nvPr>
        </p:nvSpPr>
        <p:spPr>
          <a:xfrm>
            <a:off x="152400" y="1219200"/>
            <a:ext cx="8991600" cy="4724400"/>
          </a:xfrm>
        </p:spPr>
        <p:txBody>
          <a:bodyPr/>
          <a:lstStyle/>
          <a:p>
            <a:pPr algn="l">
              <a:buFont typeface="Arial" pitchFamily="34" charset="0"/>
              <a:buChar char="•"/>
            </a:pPr>
            <a:endParaRPr lang="en-US" sz="2600" dirty="0" smtClean="0">
              <a:solidFill>
                <a:schemeClr val="tx1"/>
              </a:solidFill>
              <a:latin typeface="Arial Narrow" pitchFamily="34" charset="0"/>
            </a:endParaRPr>
          </a:p>
          <a:p>
            <a:pPr algn="l">
              <a:buFont typeface="Arial" pitchFamily="34" charset="0"/>
              <a:buChar char="•"/>
            </a:pPr>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buFont typeface="Arial" pitchFamily="34" charset="0"/>
              <a:buChar char="•"/>
            </a:pPr>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4675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1066800"/>
            <a:ext cx="8534400" cy="2819400"/>
          </a:xfrm>
        </p:spPr>
        <p:txBody>
          <a:bodyPr/>
          <a:lstStyle/>
          <a:p>
            <a:pPr lvl="1" algn="l">
              <a:buFont typeface="Arial" pitchFamily="34" charset="0"/>
              <a:buChar char="•"/>
            </a:pPr>
            <a:r>
              <a:rPr lang="en-US" sz="3000" dirty="0">
                <a:solidFill>
                  <a:schemeClr val="tx1"/>
                </a:solidFill>
              </a:rPr>
              <a:t> </a:t>
            </a:r>
            <a:r>
              <a:rPr lang="en-US" sz="3000" dirty="0" smtClean="0">
                <a:solidFill>
                  <a:schemeClr val="tx1"/>
                </a:solidFill>
              </a:rPr>
              <a:t>The big idea of Unit 1</a:t>
            </a:r>
          </a:p>
          <a:p>
            <a:pPr lvl="1" algn="l">
              <a:buFont typeface="Arial" pitchFamily="34" charset="0"/>
              <a:buChar char="•"/>
            </a:pPr>
            <a:r>
              <a:rPr lang="en-US" sz="3000" dirty="0" smtClean="0">
                <a:solidFill>
                  <a:schemeClr val="tx1"/>
                </a:solidFill>
              </a:rPr>
              <a:t> Standards for Mathematical Practice</a:t>
            </a:r>
            <a:r>
              <a:rPr lang="en-US" sz="2600" dirty="0" smtClean="0">
                <a:solidFill>
                  <a:schemeClr val="tx1"/>
                </a:solidFill>
              </a:rPr>
              <a:t> </a:t>
            </a:r>
          </a:p>
          <a:p>
            <a:pPr lvl="1" algn="l">
              <a:buFont typeface="Arial" pitchFamily="34" charset="0"/>
              <a:buChar char="•"/>
            </a:pPr>
            <a:r>
              <a:rPr lang="en-US" sz="3000" dirty="0" smtClean="0">
                <a:solidFill>
                  <a:schemeClr val="tx1"/>
                </a:solidFill>
              </a:rPr>
              <a:t> Resources</a:t>
            </a:r>
          </a:p>
          <a:p>
            <a:pPr lvl="1" algn="l"/>
            <a:endParaRPr lang="en-US" sz="24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takeaway2.jpg"/>
          <p:cNvPicPr>
            <a:picLocks noChangeAspect="1"/>
          </p:cNvPicPr>
          <p:nvPr/>
        </p:nvPicPr>
        <p:blipFill>
          <a:blip r:embed="rId4" cstate="print"/>
          <a:stretch>
            <a:fillRect/>
          </a:stretch>
        </p:blipFill>
        <p:spPr>
          <a:xfrm>
            <a:off x="3469075" y="3581400"/>
            <a:ext cx="4836725" cy="2249298"/>
          </a:xfrm>
          <a:prstGeom prst="rect">
            <a:avLst/>
          </a:prstGeom>
          <a:scene3d>
            <a:camera prst="orthographicFront"/>
            <a:lightRig rig="threePt" dir="t"/>
          </a:scene3d>
          <a:sp3d>
            <a:bevelT w="165100" prst="coolSlant"/>
          </a:sp3d>
        </p:spPr>
      </p:pic>
      <p:sp>
        <p:nvSpPr>
          <p:cNvPr id="5"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Welcome!</a:t>
            </a:r>
            <a:endParaRPr lang="en-US" dirty="0">
              <a:latin typeface="Arial Narrow" pitchFamily="34" charset="0"/>
            </a:endParaRPr>
          </a:p>
        </p:txBody>
      </p:sp>
    </p:spTree>
    <p:extLst>
      <p:ext uri="{BB962C8B-B14F-4D97-AF65-F5344CB8AC3E}">
        <p14:creationId xmlns:p14="http://schemas.microsoft.com/office/powerpoint/2010/main" val="28005790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Feedback</a:t>
            </a:r>
            <a:endParaRPr lang="en-US" dirty="0">
              <a:latin typeface="Arial Narrow" pitchFamily="34" charset="0"/>
            </a:endParaRPr>
          </a:p>
        </p:txBody>
      </p:sp>
      <p:sp>
        <p:nvSpPr>
          <p:cNvPr id="3" name="Subtitle 2"/>
          <p:cNvSpPr>
            <a:spLocks noGrp="1"/>
          </p:cNvSpPr>
          <p:nvPr>
            <p:ph type="subTitle" idx="1"/>
          </p:nvPr>
        </p:nvSpPr>
        <p:spPr>
          <a:xfrm>
            <a:off x="228600" y="762000"/>
            <a:ext cx="8686800" cy="5334000"/>
          </a:xfrm>
        </p:spPr>
        <p:txBody>
          <a:bodyPr/>
          <a:lstStyle/>
          <a:p>
            <a:pPr algn="l">
              <a:buFont typeface="Arial" pitchFamily="34" charset="0"/>
              <a:buChar char="•"/>
            </a:pP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hlinkClick r:id="rId3"/>
              </a:rPr>
              <a:t>http://ccgpsmathematics9-10.wikispaces.com/</a:t>
            </a: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James Pratt – </a:t>
            </a:r>
            <a:r>
              <a:rPr lang="en-US" sz="2000" dirty="0" smtClean="0">
                <a:solidFill>
                  <a:schemeClr val="tx1"/>
                </a:solidFill>
                <a:latin typeface="Arial Narrow" pitchFamily="34" charset="0"/>
                <a:hlinkClick r:id="rId4"/>
              </a:rPr>
              <a:t>jpratt@doe.k12.ga.us</a:t>
            </a:r>
            <a:r>
              <a:rPr lang="en-US" sz="2000" dirty="0" smtClean="0">
                <a:solidFill>
                  <a:schemeClr val="tx1"/>
                </a:solidFill>
                <a:latin typeface="Arial Narrow" pitchFamily="34" charset="0"/>
              </a:rPr>
              <a:t>            Brooke Kline – </a:t>
            </a:r>
            <a:r>
              <a:rPr lang="en-US" sz="2000" dirty="0" smtClean="0">
                <a:solidFill>
                  <a:schemeClr val="tx1"/>
                </a:solidFill>
                <a:latin typeface="Arial Narrow" pitchFamily="34" charset="0"/>
                <a:hlinkClick r:id="rId5"/>
              </a:rPr>
              <a:t>bkline@doe.k12.ga.us</a:t>
            </a: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Secondary Mathematics Specialists</a:t>
            </a:r>
          </a:p>
          <a:p>
            <a:pPr lvl="1" algn="l"/>
            <a:endParaRPr lang="en-US" sz="2400"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listening.jpg"/>
          <p:cNvPicPr>
            <a:picLocks noChangeAspect="1"/>
          </p:cNvPicPr>
          <p:nvPr/>
        </p:nvPicPr>
        <p:blipFill>
          <a:blip r:embed="rId7" cstate="print"/>
          <a:stretch>
            <a:fillRect/>
          </a:stretch>
        </p:blipFill>
        <p:spPr>
          <a:xfrm>
            <a:off x="2209800" y="2362200"/>
            <a:ext cx="5029200" cy="3346704"/>
          </a:xfrm>
          <a:prstGeom prst="rect">
            <a:avLst/>
          </a:prstGeom>
          <a:scene3d>
            <a:camera prst="orthographicFront"/>
            <a:lightRig rig="threePt" dir="t"/>
          </a:scene3d>
          <a:sp3d>
            <a:bevelT w="165100" prst="coolSlant"/>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762000"/>
            <a:ext cx="3899165" cy="5037137"/>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1295400" y="228601"/>
            <a:ext cx="67818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Parent  Communication</a:t>
            </a:r>
            <a:endParaRPr lang="en-US" dirty="0">
              <a:latin typeface="Arial Narrow" pitchFamily="34" charset="0"/>
            </a:endParaRPr>
          </a:p>
        </p:txBody>
      </p:sp>
      <p:sp>
        <p:nvSpPr>
          <p:cNvPr id="3" name="Subtitle 2"/>
          <p:cNvSpPr>
            <a:spLocks noGrp="1"/>
          </p:cNvSpPr>
          <p:nvPr>
            <p:ph type="subTitle" idx="1"/>
          </p:nvPr>
        </p:nvSpPr>
        <p:spPr>
          <a:xfrm>
            <a:off x="152400" y="1066800"/>
            <a:ext cx="4953000" cy="5257800"/>
          </a:xfrm>
        </p:spPr>
        <p:txBody>
          <a:bodyPr/>
          <a:lstStyle/>
          <a:p>
            <a:pPr algn="l">
              <a:buFont typeface="Arial" pitchFamily="34" charset="0"/>
              <a:buChar char="•"/>
            </a:pPr>
            <a:r>
              <a:rPr lang="en-US" sz="2800" dirty="0" smtClean="0">
                <a:solidFill>
                  <a:schemeClr val="tx1"/>
                </a:solidFill>
                <a:latin typeface="Arial Narrow" pitchFamily="34" charset="0"/>
              </a:rPr>
              <a:t>Explanation to parents of the need for change in mathematics</a:t>
            </a:r>
          </a:p>
          <a:p>
            <a:pPr algn="l">
              <a:buFont typeface="Arial" pitchFamily="34" charset="0"/>
              <a:buChar char="•"/>
            </a:pPr>
            <a:r>
              <a:rPr lang="en-US" sz="2800" dirty="0" smtClean="0">
                <a:solidFill>
                  <a:schemeClr val="tx1"/>
                </a:solidFill>
                <a:latin typeface="Arial Narrow" pitchFamily="34" charset="0"/>
              </a:rPr>
              <a:t>What children will be learning in high school mathematics </a:t>
            </a:r>
          </a:p>
          <a:p>
            <a:pPr algn="l">
              <a:buFont typeface="Arial" pitchFamily="34" charset="0"/>
              <a:buChar char="•"/>
            </a:pPr>
            <a:r>
              <a:rPr lang="en-US" sz="2800" dirty="0" smtClean="0">
                <a:solidFill>
                  <a:schemeClr val="tx1"/>
                </a:solidFill>
                <a:latin typeface="Arial Narrow" pitchFamily="34" charset="0"/>
              </a:rPr>
              <a:t>Parents partnering with teachers</a:t>
            </a:r>
          </a:p>
          <a:p>
            <a:pPr algn="l">
              <a:buFont typeface="Arial" pitchFamily="34" charset="0"/>
              <a:buChar char="•"/>
            </a:pPr>
            <a:r>
              <a:rPr lang="en-US" sz="2800" dirty="0" smtClean="0">
                <a:solidFill>
                  <a:schemeClr val="tx1"/>
                </a:solidFill>
                <a:latin typeface="Arial Narrow" pitchFamily="34" charset="0"/>
              </a:rPr>
              <a:t>Grade level examples</a:t>
            </a:r>
          </a:p>
          <a:p>
            <a:pPr algn="l">
              <a:buFont typeface="Arial" pitchFamily="34" charset="0"/>
              <a:buChar char="•"/>
            </a:pPr>
            <a:r>
              <a:rPr lang="en-US" sz="2800" dirty="0" smtClean="0">
                <a:solidFill>
                  <a:schemeClr val="tx1"/>
                </a:solidFill>
                <a:latin typeface="Arial Narrow" pitchFamily="34" charset="0"/>
              </a:rPr>
              <a:t>Parents helping children learn outside of school</a:t>
            </a:r>
          </a:p>
          <a:p>
            <a:pPr algn="l">
              <a:buFont typeface="Arial" pitchFamily="34" charset="0"/>
              <a:buChar char="•"/>
            </a:pPr>
            <a:r>
              <a:rPr lang="en-US" sz="2800" dirty="0" smtClean="0">
                <a:solidFill>
                  <a:schemeClr val="tx1"/>
                </a:solidFill>
                <a:latin typeface="Arial Narrow" pitchFamily="34" charset="0"/>
              </a:rPr>
              <a:t>Additional resources</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4267200" y="5943600"/>
            <a:ext cx="4038600" cy="369332"/>
          </a:xfrm>
          <a:prstGeom prst="rect">
            <a:avLst/>
          </a:prstGeom>
          <a:noFill/>
        </p:spPr>
        <p:txBody>
          <a:bodyPr wrap="square" rtlCol="0">
            <a:spAutoFit/>
          </a:bodyPr>
          <a:lstStyle/>
          <a:p>
            <a:r>
              <a:rPr lang="en-US" dirty="0">
                <a:hlinkClick r:id="rId5"/>
              </a:rPr>
              <a:t>http://</a:t>
            </a:r>
            <a:r>
              <a:rPr lang="en-US" dirty="0" smtClean="0">
                <a:hlinkClick r:id="rId5"/>
              </a:rPr>
              <a:t>www.cgcs.org/Page/244</a:t>
            </a:r>
            <a:r>
              <a:rPr lang="en-US" dirty="0" smtClean="0"/>
              <a:t> </a:t>
            </a:r>
            <a:endParaRPr lang="en-US" dirty="0"/>
          </a:p>
        </p:txBody>
      </p:sp>
    </p:spTree>
    <p:extLst>
      <p:ext uri="{BB962C8B-B14F-4D97-AF65-F5344CB8AC3E}">
        <p14:creationId xmlns:p14="http://schemas.microsoft.com/office/powerpoint/2010/main" val="3304019748"/>
      </p:ext>
    </p:extLst>
  </p:cSld>
  <p:clrMapOvr>
    <a:masterClrMapping/>
  </p:clrMapOvr>
  <p:timing>
    <p:tnLst>
      <p:par>
        <p:cTn id="1" dur="indefinite" restart="never" nodeType="tmRoot"/>
      </p:par>
    </p:tnLst>
  </p:timing>
</p:sld>
</file>

<file path=ppt/theme/theme1.xml><?xml version="1.0" encoding="utf-8"?>
<a:theme xmlns:a="http://schemas.openxmlformats.org/drawingml/2006/main" name="~0980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9.13.11 Mathematics Curriculum Supervisors Update Webinar</Template>
  <TotalTime>8289</TotalTime>
  <Words>2618</Words>
  <Application>Microsoft Office PowerPoint</Application>
  <PresentationFormat>On-screen Show (4:3)</PresentationFormat>
  <Paragraphs>434</Paragraphs>
  <Slides>46</Slides>
  <Notes>46</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~0980123</vt:lpstr>
      <vt:lpstr>CCGPS Mathematics Unit-by-Unit Grade Level Webinar Accelerated Analytic Geometry B/Advanced Algebra Unit 1: Extending the Number System May 8, 2013</vt:lpstr>
      <vt:lpstr>CCGPS Mathematics Unit-by-Unit Grade Level Webinar Accelerated Analytic Geometry B/Advanced Algebra Unit 1: Extending the Number System May 8, 2013</vt:lpstr>
      <vt:lpstr>Expectations and clearing up confusion</vt:lpstr>
      <vt:lpstr>What is a Wiki?</vt:lpstr>
      <vt:lpstr>CCGPS Mathematics Sequence for Implementation</vt:lpstr>
      <vt:lpstr>CCGPS Mathematics Resources for Implementation</vt:lpstr>
      <vt:lpstr>Welcome!</vt:lpstr>
      <vt:lpstr>Feedback</vt:lpstr>
      <vt:lpstr>Parent  Communication</vt:lpstr>
      <vt:lpstr>Parent  Communication</vt:lpstr>
      <vt:lpstr>Parent  Communication</vt:lpstr>
      <vt:lpstr>Wiki/Email Questions</vt:lpstr>
      <vt:lpstr>Wiki/Email Questions</vt:lpstr>
      <vt:lpstr>Wiki/Email Questions</vt:lpstr>
      <vt:lpstr>PowerPoint Presentation</vt:lpstr>
      <vt:lpstr>PowerPoint Presentation</vt:lpstr>
      <vt:lpstr>PowerPoint Presentation</vt:lpstr>
      <vt:lpstr>Activate your Brain </vt:lpstr>
      <vt:lpstr>Activate your Brain </vt:lpstr>
      <vt:lpstr>Activate your Brain </vt:lpstr>
      <vt:lpstr>Activate your Brain </vt:lpstr>
      <vt:lpstr>What’s the big idea?</vt:lpstr>
      <vt:lpstr>What’s the big idea?</vt:lpstr>
      <vt:lpstr>What’s the big idea?</vt:lpstr>
      <vt:lpstr>Coherence and Focus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Resource List</vt:lpstr>
      <vt:lpstr>Resources</vt:lpstr>
      <vt:lpstr>Resources</vt:lpstr>
      <vt:lpstr>Resources</vt:lpstr>
      <vt:lpstr>Resources</vt:lpstr>
      <vt:lpstr>Thank You!  Please visit http://ccgpsmathematics9-10.wikispaces.com/  to share your feedback, ask questions, and share your ideas and resources! Please visit https://www.georgiastandards.org/Common-Core/Pages/Math.aspx to join the 9-12 Mathematics email listserve. Follow on Twitter! Follow @GaDOEMath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c:title>
  <dc:creator>James Pratt</dc:creator>
  <cp:lastModifiedBy>GaDOE</cp:lastModifiedBy>
  <cp:revision>795</cp:revision>
  <dcterms:created xsi:type="dcterms:W3CDTF">2012-04-02T19:02:51Z</dcterms:created>
  <dcterms:modified xsi:type="dcterms:W3CDTF">2013-05-06T19:09:38Z</dcterms:modified>
</cp:coreProperties>
</file>